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2" r:id="rId4"/>
    <p:sldId id="493" r:id="rId5"/>
    <p:sldId id="512" r:id="rId6"/>
    <p:sldId id="523" r:id="rId7"/>
    <p:sldId id="513" r:id="rId8"/>
    <p:sldId id="524" r:id="rId9"/>
    <p:sldId id="514" r:id="rId10"/>
    <p:sldId id="515" r:id="rId11"/>
    <p:sldId id="516" r:id="rId12"/>
    <p:sldId id="517" r:id="rId13"/>
    <p:sldId id="518" r:id="rId14"/>
    <p:sldId id="427" r:id="rId15"/>
  </p:sldIdLst>
  <p:sldSz cx="12192000" cy="6858000"/>
  <p:notesSz cx="6858000" cy="9144000"/>
  <p:embeddedFontLst>
    <p:embeddedFont>
      <p:font typeface="方正仿宋_GBK" pitchFamily="65" charset="-122"/>
      <p:regular r:id="rId16"/>
    </p:embeddedFont>
    <p:embeddedFont>
      <p:font typeface="方正魏碑_GBK" pitchFamily="65" charset="-122"/>
      <p:regular r:id="rId17"/>
    </p:embeddedFont>
    <p:embeddedFont>
      <p:font typeface="Cambria Math" pitchFamily="18" charset="0"/>
      <p:regular r:id="rId18"/>
    </p:embeddedFont>
    <p:embeddedFont>
      <p:font typeface="方正隶变_GBK" pitchFamily="65" charset="-122"/>
      <p:regular r:id="rId19"/>
    </p:embeddedFont>
    <p:embeddedFont>
      <p:font typeface="方正小标宋_GBK" pitchFamily="65" charset="-122"/>
      <p:regular r:id="rId20"/>
    </p:embeddedFont>
    <p:embeddedFont>
      <p:font typeface="方正大标宋_GBK" pitchFamily="65" charset="-122"/>
      <p:regular r:id="rId21"/>
    </p:embeddedFont>
    <p:embeddedFont>
      <p:font typeface="方正书宋_GBK" pitchFamily="65" charset="-122"/>
      <p:regular r:id="rId22"/>
    </p:embeddedFont>
    <p:embeddedFont>
      <p:font typeface="NEU-BZ" pitchFamily="2" charset="-122"/>
      <p:regular r:id="rId23"/>
      <p:bold r:id="rId24"/>
      <p:italic r:id="rId25"/>
      <p:boldItalic r:id="rId26"/>
    </p:embeddedFont>
    <p:embeddedFont>
      <p:font typeface="微软雅黑" pitchFamily="34" charset="-122"/>
      <p:regular r:id="rId27"/>
      <p:bold r:id="rId28"/>
    </p:embeddedFont>
    <p:embeddedFont>
      <p:font typeface="方正大标宋简体" charset="-122"/>
      <p:regular r:id="rId29"/>
    </p:embeddedFont>
    <p:embeddedFont>
      <p:font typeface="方正楷体_GBK" pitchFamily="65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8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9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image" Target="../media/image9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image" Target="../media/image9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png"/><Relationship Id="rId5" Type="http://schemas.openxmlformats.org/officeDocument/2006/relationships/image" Target="../media/image4.TI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6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练习七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0" name="image377.jpeg"/>
          <p:cNvPicPr/>
          <p:nvPr/>
        </p:nvPicPr>
        <p:blipFill rotWithShape="1">
          <a:blip r:embed="rId4"/>
          <a:srcRect l="1890"/>
          <a:stretch/>
        </p:blipFill>
        <p:spPr>
          <a:xfrm>
            <a:off x="5410199" y="861094"/>
            <a:ext cx="6257925" cy="503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861094"/>
            <a:ext cx="474281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(1)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男、女学生入学后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身高一直在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(2)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从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岁以后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男、女学生身高的差距逐渐拉大。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(3)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女生大约从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岁以后增长趋于平缓。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76825" y="177026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增加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56142" y="25513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37808" y="49420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14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2860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50" y="861094"/>
            <a:ext cx="8553450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右面是小奇和小可跳绳训练成绩统计图。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(1)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谁的成绩提高得更快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31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944422" y="1985962"/>
            <a:ext cx="5567494" cy="339566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35877" y="2622634"/>
            <a:ext cx="464577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小奇的成绩提高得更快。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0522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861094"/>
            <a:ext cx="10995156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(2)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从图中看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两个人的成绩都提高了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但是他们成绩的变化趋势一样吗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分别说明他们成绩变化趋势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31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105525" y="2226085"/>
            <a:ext cx="5567494" cy="339566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14375" y="2121310"/>
            <a:ext cx="5524500" cy="448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他们成绩的变化趋势不一样。小奇在第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5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天的成绩下滑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第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8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天和第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9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天成绩持平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其余每天都在进步。小可的成绩不稳定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第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4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天、第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7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天、第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9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天成绩都下滑。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答案不唯一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097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1094"/>
            <a:ext cx="1090231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(3)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如果从两人中选择一人参加比赛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你会选谁呢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为什么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3424" y="1768106"/>
            <a:ext cx="527526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我会选小奇。因为小奇的成绩是稳步提高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并且在第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7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天后成绩都高于小可。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答案灵活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有理即</a:t>
            </a:r>
            <a:r>
              <a:rPr lang="zh-CN" altLang="zh-CN" sz="34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可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9" name="image31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105525" y="1864134"/>
            <a:ext cx="5567494" cy="33956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211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4"/>
            <a:ext cx="10892790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下面是东方小学四、五年级学生寒假阅读课外书数量情况统计图。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" name="image312.jpeg"/>
          <p:cNvPicPr/>
          <p:nvPr/>
        </p:nvPicPr>
        <p:blipFill rotWithShape="1">
          <a:blip r:embed="rId4"/>
          <a:srcRect l="17850"/>
          <a:stretch/>
        </p:blipFill>
        <p:spPr>
          <a:xfrm>
            <a:off x="3790950" y="1791904"/>
            <a:ext cx="5889898" cy="258921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19125" y="4514467"/>
            <a:ext cx="10892790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(1)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在这几种课外书中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四年级学生看得最多的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是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五年级学生看得最少的是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06267" y="5447880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连环画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645292" y="544787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连环画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723899" y="3457192"/>
                <a:ext cx="10702291" cy="21518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(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2)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四年级看的连环画比五年级多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(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   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)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本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五年级看的科幻小说比四年级少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(</m:t>
                        </m:r>
                        <m:r>
                          <a:rPr lang="en-US" altLang="zh-CN" sz="3400" b="0" i="1" smtClean="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  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　　</m:t>
                        </m:r>
                        <m:r>
                          <a:rPr lang="en-US" altLang="zh-CN" sz="3400" b="0" i="1" smtClean="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 </m:t>
                        </m:r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)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   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)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。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899" y="3457192"/>
                <a:ext cx="10702291" cy="2151808"/>
              </a:xfrm>
              <a:prstGeom prst="rect">
                <a:avLst/>
              </a:prstGeom>
              <a:blipFill rotWithShape="1">
                <a:blip r:embed="rId4"/>
                <a:stretch>
                  <a:fillRect l="-1595" r="-1652" b="-5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image312.jpeg"/>
          <p:cNvPicPr/>
          <p:nvPr/>
        </p:nvPicPr>
        <p:blipFill rotWithShape="1">
          <a:blip r:embed="rId5"/>
          <a:srcRect l="17850"/>
          <a:stretch/>
        </p:blipFill>
        <p:spPr>
          <a:xfrm>
            <a:off x="3248025" y="899194"/>
            <a:ext cx="5889898" cy="258921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490633" y="36466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25</a:t>
            </a:r>
            <a:endParaRPr lang="zh-CN" altLang="en-US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5135926" y="4561671"/>
                <a:ext cx="526106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200" smtClean="0">
                          <a:solidFill>
                            <a:srgbClr val="E72582"/>
                          </a:solidFill>
                          <a:latin typeface="Cambria Math"/>
                          <a:ea typeface="方正书宋_GBK"/>
                          <a:cs typeface="Times New Roman"/>
                        </a:rPr>
                        <m:t>1</m:t>
                      </m:r>
                    </m:oMath>
                  </m:oMathPara>
                </a14:m>
                <a:endParaRPr lang="zh-CN" altLang="en-US" sz="32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5926" y="4561671"/>
                <a:ext cx="526106" cy="58477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5145451" y="5060122"/>
                <a:ext cx="526106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200" smtClean="0">
                          <a:solidFill>
                            <a:srgbClr val="E72582"/>
                          </a:solidFill>
                          <a:latin typeface="Cambria Math"/>
                          <a:ea typeface="方正书宋_GBK"/>
                          <a:cs typeface="Times New Roman"/>
                        </a:rPr>
                        <m:t>3</m:t>
                      </m:r>
                    </m:oMath>
                  </m:oMathPara>
                </a14:m>
                <a:endParaRPr lang="zh-CN" altLang="en-US" sz="32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5451" y="5060122"/>
                <a:ext cx="526106" cy="584775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966094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738526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甲、乙两校的图书数量如下表。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6916577"/>
              </p:ext>
            </p:extLst>
          </p:nvPr>
        </p:nvGraphicFramePr>
        <p:xfrm>
          <a:off x="797772" y="1457597"/>
          <a:ext cx="7092951" cy="1642110"/>
        </p:xfrm>
        <a:graphic>
          <a:graphicData uri="http://schemas.openxmlformats.org/drawingml/2006/table">
            <a:tbl>
              <a:tblPr firstRow="1" firstCol="1" bandRow="1"/>
              <a:tblGrid>
                <a:gridCol w="925167"/>
                <a:gridCol w="1541946"/>
                <a:gridCol w="1541946"/>
                <a:gridCol w="1541946"/>
                <a:gridCol w="1541946"/>
              </a:tblGrid>
              <a:tr h="47298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工具书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连环画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科技书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故事书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98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甲校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60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本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90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本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50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本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80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本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98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乙校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40</a:t>
                      </a:r>
                      <a:r>
                        <a:rPr lang="zh-CN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本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70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本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70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本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120</a:t>
                      </a:r>
                      <a:r>
                        <a:rPr lang="zh-CN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本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image31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180734" y="3151186"/>
            <a:ext cx="7019925" cy="35274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84360" y="3279860"/>
            <a:ext cx="378452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(1)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根据表中数据完成右边的复式条形统计图。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" name="image376.jpeg"/>
          <p:cNvPicPr/>
          <p:nvPr/>
        </p:nvPicPr>
        <p:blipFill rotWithShape="1">
          <a:blip r:embed="rId5"/>
          <a:srcRect l="10236"/>
          <a:stretch/>
        </p:blipFill>
        <p:spPr>
          <a:xfrm>
            <a:off x="4743449" y="3123664"/>
            <a:ext cx="6438159" cy="35358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76.jpeg"/>
          <p:cNvPicPr/>
          <p:nvPr/>
        </p:nvPicPr>
        <p:blipFill rotWithShape="1">
          <a:blip r:embed="rId4"/>
          <a:srcRect l="10236"/>
          <a:stretch/>
        </p:blipFill>
        <p:spPr>
          <a:xfrm>
            <a:off x="2971799" y="861094"/>
            <a:ext cx="6438159" cy="353589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2950" y="4492241"/>
            <a:ext cx="1032510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(2)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甲校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本数最多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乙校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本数最多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82642" y="4707684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连环画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54742" y="4707683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故事书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76.jpeg"/>
          <p:cNvPicPr/>
          <p:nvPr/>
        </p:nvPicPr>
        <p:blipFill rotWithShape="1">
          <a:blip r:embed="rId4"/>
          <a:srcRect l="10236"/>
          <a:stretch/>
        </p:blipFill>
        <p:spPr>
          <a:xfrm>
            <a:off x="2971799" y="861094"/>
            <a:ext cx="6438159" cy="353589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5800" y="4454141"/>
            <a:ext cx="1070610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甲、乙两校哪种图书本数相差最多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相差多少本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两校故事书本数相差最多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相差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40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本。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55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89844"/>
            <a:ext cx="1087374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笑笑跳了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次绳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每次都跳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分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成绩分别是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78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,100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,85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,93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下。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(1)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这四次的平均成绩是多少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47774" y="3239731"/>
            <a:ext cx="854392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 (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78+100+85+93)÷4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=356÷4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=89(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下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这四次的平均成绩是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89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下。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89844"/>
            <a:ext cx="1087374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笑笑跳了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次绳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每次都跳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分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成绩分别是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78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下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,100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下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,85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下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,93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下。</a:t>
            </a:r>
            <a:endParaRPr lang="zh-CN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要使平均成绩提高到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90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她第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次要跳多少下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38921" y="3222571"/>
            <a:ext cx="779145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 90×5-89×4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=450-356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=94(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下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她第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5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次要跳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94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下。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6691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61095"/>
            <a:ext cx="110064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</a:t>
            </a:r>
            <a:r>
              <a:rPr lang="zh-CN" altLang="zh-CN" sz="32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下表是光明小学</a:t>
            </a: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6~18</a:t>
            </a:r>
            <a:r>
              <a:rPr lang="zh-CN" altLang="zh-CN" sz="32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岁男、女学生的平均身高情况统计表。</a:t>
            </a:r>
            <a:endParaRPr lang="zh-CN" altLang="zh-CN" sz="32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4744262"/>
              </p:ext>
            </p:extLst>
          </p:nvPr>
        </p:nvGraphicFramePr>
        <p:xfrm>
          <a:off x="657225" y="1445870"/>
          <a:ext cx="5019675" cy="3501390"/>
        </p:xfrm>
        <a:graphic>
          <a:graphicData uri="http://schemas.openxmlformats.org/drawingml/2006/table">
            <a:tbl>
              <a:tblPr firstRow="1" firstCol="1" bandRow="1"/>
              <a:tblGrid>
                <a:gridCol w="895350"/>
                <a:gridCol w="666750"/>
                <a:gridCol w="571500"/>
                <a:gridCol w="591367"/>
                <a:gridCol w="573677"/>
                <a:gridCol w="573677"/>
                <a:gridCol w="573677"/>
                <a:gridCol w="573677"/>
              </a:tblGrid>
              <a:tr h="8216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年龄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/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岁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6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8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10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12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14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16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18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890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男生身高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/cm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116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127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132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140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153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163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170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890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女生身高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/cm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115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124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133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141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153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155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158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" name="image31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934075" y="1369670"/>
            <a:ext cx="5759450" cy="511175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21390" y="5121746"/>
            <a:ext cx="5112659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根据上表画出折线统计图。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2" name="image377.jpeg"/>
          <p:cNvPicPr/>
          <p:nvPr/>
        </p:nvPicPr>
        <p:blipFill rotWithShape="1">
          <a:blip r:embed="rId5"/>
          <a:srcRect l="1890"/>
          <a:stretch/>
        </p:blipFill>
        <p:spPr>
          <a:xfrm>
            <a:off x="5762624" y="1369670"/>
            <a:ext cx="6257925" cy="50355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8144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619</Words>
  <Application>Microsoft Office PowerPoint</Application>
  <PresentationFormat>自定义</PresentationFormat>
  <Paragraphs>117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1" baseType="lpstr">
      <vt:lpstr>Arial</vt:lpstr>
      <vt:lpstr>宋体</vt:lpstr>
      <vt:lpstr>方正仿宋_GBK</vt:lpstr>
      <vt:lpstr>方正魏碑_GBK</vt:lpstr>
      <vt:lpstr>Cambria Math</vt:lpstr>
      <vt:lpstr>Times New Roman</vt:lpstr>
      <vt:lpstr>方正隶变_GBK</vt:lpstr>
      <vt:lpstr>方正小标宋_GBK</vt:lpstr>
      <vt:lpstr>方正大标宋_GBK</vt:lpstr>
      <vt:lpstr>方正书宋_GBK</vt:lpstr>
      <vt:lpstr>NEU-BZ</vt:lpstr>
      <vt:lpstr>汉仪雅酷黑 95W</vt:lpstr>
      <vt:lpstr>微软雅黑</vt:lpstr>
      <vt:lpstr>方正大标宋简体</vt:lpstr>
      <vt:lpstr>方正楷体_GBK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234</cp:revision>
  <dcterms:created xsi:type="dcterms:W3CDTF">2019-06-19T02:08:00Z</dcterms:created>
  <dcterms:modified xsi:type="dcterms:W3CDTF">2026-03-18T07:05:33Z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