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小标宋_GBK" panose="03000509000000000000" pitchFamily="65" charset="-122"/>
      <p:regular r:id="rId12"/>
    </p:embeddedFont>
    <p:embeddedFont>
      <p:font typeface="方正仿宋_GBK" panose="03000509000000000000" pitchFamily="65" charset="-122"/>
      <p:regular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方正大标宋_GBK" panose="03000509000000000000" pitchFamily="65" charset="-122"/>
      <p:regular r:id="rId16"/>
    </p:embeddedFont>
    <p:embeddedFont>
      <p:font typeface="方正楷体_GBK" panose="03000509000000000000" pitchFamily="65" charset="-122"/>
      <p:regular r:id="rId17"/>
    </p:embeddedFont>
    <p:embeddedFont>
      <p:font typeface="方正大标宋简体" panose="02010600030101010101" charset="-122"/>
      <p:regular r:id="rId18"/>
    </p:embeddedFont>
    <p:embeddedFont>
      <p:font typeface="方正隶变_GBK" panose="03000509000000000000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复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式折线统计图②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5"/>
            <a:ext cx="110064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下面是某小学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1~6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年级男、女生患近视的情况统计表。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52285"/>
              </p:ext>
            </p:extLst>
          </p:nvPr>
        </p:nvGraphicFramePr>
        <p:xfrm>
          <a:off x="914400" y="1490193"/>
          <a:ext cx="10597515" cy="1393561"/>
        </p:xfrm>
        <a:graphic>
          <a:graphicData uri="http://schemas.openxmlformats.org/drawingml/2006/table">
            <a:tbl>
              <a:tblPr firstRow="1" firstCol="1" bandRow="1"/>
              <a:tblGrid>
                <a:gridCol w="2355003"/>
                <a:gridCol w="1373752"/>
                <a:gridCol w="1373752"/>
                <a:gridCol w="1373752"/>
                <a:gridCol w="1373752"/>
                <a:gridCol w="1373752"/>
                <a:gridCol w="1373752"/>
              </a:tblGrid>
              <a:tr h="4138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年级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一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二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四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五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0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男生</a:t>
                      </a: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39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49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5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女生</a:t>
                      </a: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29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35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852068" y="2977757"/>
            <a:ext cx="7904728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根据表中数据信息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绘制复式折线统计图。</a:t>
            </a:r>
            <a:endParaRPr lang="zh-CN" altLang="zh-CN" sz="3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17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749699" y="3547144"/>
            <a:ext cx="5077205" cy="3172833"/>
          </a:xfrm>
          <a:prstGeom prst="rect">
            <a:avLst/>
          </a:prstGeom>
        </p:spPr>
      </p:pic>
      <p:pic>
        <p:nvPicPr>
          <p:cNvPr id="10" name="image22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034610" y="3547144"/>
            <a:ext cx="4591141" cy="32405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41080"/>
            <a:ext cx="10783019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从统计图中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你获得了什么信息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你有什么建议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30059" y="1932317"/>
            <a:ext cx="9954883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:1~6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年级男、女生患近视呈上升趋势。建议同学们爱护眼睛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保护好视力。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下面是某商场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年电视销售情况统计图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先在折线统计图的括号里填入适当的数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然后根据折线统计图回答问题。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7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553399" y="2019883"/>
            <a:ext cx="5909113" cy="4454904"/>
          </a:xfrm>
          <a:prstGeom prst="rect">
            <a:avLst/>
          </a:prstGeom>
        </p:spPr>
      </p:pic>
      <p:pic>
        <p:nvPicPr>
          <p:cNvPr id="9" name="image22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453292" y="2033240"/>
            <a:ext cx="6009219" cy="453037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6982" y="861095"/>
            <a:ext cx="1022230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(1)A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品牌电视平均每个季度销售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(2)B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品牌电视平均每个季度销售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季度两种电视销售量差距最大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7275680" y="10365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75680" y="186136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4750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55862" y="259501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63801" y="3429000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482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294</Words>
  <Application>Microsoft Office PowerPoint</Application>
  <PresentationFormat>宽屏</PresentationFormat>
  <Paragraphs>50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Calibri</vt:lpstr>
      <vt:lpstr>Arial</vt:lpstr>
      <vt:lpstr>Times New Roman</vt:lpstr>
      <vt:lpstr>方正小标宋_GBK</vt:lpstr>
      <vt:lpstr>方正仿宋_GBK</vt:lpstr>
      <vt:lpstr>微软雅黑</vt:lpstr>
      <vt:lpstr>方正大标宋_GBK</vt:lpstr>
      <vt:lpstr>Wingdings</vt:lpstr>
      <vt:lpstr>宋体</vt:lpstr>
      <vt:lpstr>方正楷体_GBK</vt:lpstr>
      <vt:lpstr>方正大标宋简体</vt:lpstr>
      <vt:lpstr>汉仪雅酷黑 95W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2026-03-23T06:45:58Z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