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22" r:id="rId8"/>
    <p:sldId id="523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书宋_GBK" pitchFamily="65" charset="-122"/>
      <p:regular r:id="rId21"/>
    </p:embeddedFont>
    <p:embeddedFont>
      <p:font typeface="方正魏碑_GBK" pitchFamily="65" charset="-122"/>
      <p:regular r:id="rId22"/>
    </p:embeddedFont>
    <p:embeddedFont>
      <p:font typeface="方正仿宋_GBK" pitchFamily="65" charset="-122"/>
      <p:regular r:id="rId23"/>
    </p:embeddedFont>
    <p:embeddedFont>
      <p:font typeface="方正楷体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复式折线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统计图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0620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奇思家和妙想家去年上半年每月用水情况统计如下表。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729543"/>
              </p:ext>
            </p:extLst>
          </p:nvPr>
        </p:nvGraphicFramePr>
        <p:xfrm>
          <a:off x="757238" y="1467396"/>
          <a:ext cx="10491788" cy="1466304"/>
        </p:xfrm>
        <a:graphic>
          <a:graphicData uri="http://schemas.openxmlformats.org/drawingml/2006/table">
            <a:tbl>
              <a:tblPr firstRow="1" firstCol="1" bandRow="1"/>
              <a:tblGrid>
                <a:gridCol w="1808930"/>
                <a:gridCol w="1447143"/>
                <a:gridCol w="1447143"/>
                <a:gridCol w="1447143"/>
                <a:gridCol w="1447143"/>
                <a:gridCol w="1447143"/>
                <a:gridCol w="1447143"/>
              </a:tblGrid>
              <a:tr h="48876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月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月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3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月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4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月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5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月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6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月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7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奇思家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12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11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14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14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20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24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7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妙想家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13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16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16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14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18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22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吨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image3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646930" y="3016447"/>
            <a:ext cx="7019467" cy="3603428"/>
          </a:xfrm>
          <a:prstGeom prst="rect">
            <a:avLst/>
          </a:prstGeom>
        </p:spPr>
      </p:pic>
      <p:pic>
        <p:nvPicPr>
          <p:cNvPr id="11" name="image3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848366" y="2997397"/>
            <a:ext cx="6809418" cy="360342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5325" y="3110864"/>
            <a:ext cx="43148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根据表中的数据绘制复式折线统计图。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24241" y="987622"/>
            <a:ext cx="6530199" cy="3455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699" y="4538542"/>
            <a:ext cx="108642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奇思家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月用水量最多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妙想家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月用水量最少。两家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月用水量相同。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4813" y="469544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53103" y="469544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80088" y="54564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24241" y="899194"/>
            <a:ext cx="6530199" cy="3455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049" y="4362518"/>
            <a:ext cx="1073086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两家上半年的用水量总体呈什么趋势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你想对两家人说些什么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两家上半年的用水量总体呈上升趋势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我想对两家人说声要节约用水。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0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下面是某市</a:t>
            </a:r>
            <a:r>
              <a:rPr lang="en-US" altLang="zh-CN" sz="30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2025</a:t>
            </a:r>
            <a:r>
              <a:rPr lang="zh-CN" altLang="zh-CN" sz="30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年</a:t>
            </a:r>
            <a:r>
              <a:rPr lang="en-US" altLang="zh-CN" sz="30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0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月</a:t>
            </a:r>
            <a:r>
              <a:rPr lang="en-US" altLang="zh-CN" sz="30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20</a:t>
            </a:r>
            <a:r>
              <a:rPr lang="zh-CN" altLang="zh-CN" sz="30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日至</a:t>
            </a:r>
            <a:r>
              <a:rPr lang="en-US" altLang="zh-CN" sz="30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26</a:t>
            </a:r>
            <a:r>
              <a:rPr lang="zh-CN" altLang="zh-CN" sz="30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日每天最高气温和最低气温的记录。</a:t>
            </a:r>
            <a:endParaRPr lang="zh-CN" altLang="zh-CN" sz="30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085647"/>
              </p:ext>
            </p:extLst>
          </p:nvPr>
        </p:nvGraphicFramePr>
        <p:xfrm>
          <a:off x="1040688" y="1343026"/>
          <a:ext cx="10267947" cy="1459230"/>
        </p:xfrm>
        <a:graphic>
          <a:graphicData uri="http://schemas.openxmlformats.org/drawingml/2006/table">
            <a:tbl>
              <a:tblPr firstRow="1" firstCol="1" bandRow="1"/>
              <a:tblGrid>
                <a:gridCol w="2314575"/>
                <a:gridCol w="1138236"/>
                <a:gridCol w="1135856"/>
                <a:gridCol w="1135856"/>
                <a:gridCol w="1135856"/>
                <a:gridCol w="1135856"/>
                <a:gridCol w="1135856"/>
                <a:gridCol w="1135856"/>
              </a:tblGrid>
              <a:tr h="482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日期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20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日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21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日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22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日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23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日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24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日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25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日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26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日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最高气温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/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宋体"/>
                          <a:cs typeface="宋体"/>
                        </a:rPr>
                        <a:t>℃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26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22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20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20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24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28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27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最低气温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/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/>
                          <a:ea typeface="宋体"/>
                          <a:cs typeface="宋体"/>
                        </a:rPr>
                        <a:t>℃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14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12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12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13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15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15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17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48342" y="2948940"/>
            <a:ext cx="410465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根据表中的数据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完成下面的复式折线统计图。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3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755005" y="2863215"/>
            <a:ext cx="5615940" cy="3851910"/>
          </a:xfrm>
          <a:prstGeom prst="rect">
            <a:avLst/>
          </a:prstGeom>
        </p:spPr>
      </p:pic>
      <p:pic>
        <p:nvPicPr>
          <p:cNvPr id="10" name="image37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81946" y="2863215"/>
            <a:ext cx="6327099" cy="3851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7" y="4566319"/>
            <a:ext cx="10921364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回答问题。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日最高气温与最低气温相差最大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日相差最小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238501" y="880144"/>
            <a:ext cx="6327099" cy="38519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13808" y="52465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48083" y="52465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4722563"/>
            <a:ext cx="1092136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从整体看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该市气温呈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趋势。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填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上升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或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下降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”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02592" y="897289"/>
            <a:ext cx="6327099" cy="38519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61666" y="49380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168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4684463"/>
            <a:ext cx="1092136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请估测一下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27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日的最高气温和最低气温大约是多少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spc="-15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spc="-150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b="1" spc="-15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估计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书宋_GBK"/>
              </a:rPr>
              <a:t>4</a:t>
            </a:r>
            <a:r>
              <a:rPr lang="zh-CN" altLang="zh-CN" sz="3400" b="1" spc="-15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书宋_GBK"/>
              </a:rPr>
              <a:t>27</a:t>
            </a:r>
            <a:r>
              <a:rPr lang="zh-CN" altLang="zh-CN" sz="3400" b="1" spc="-15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日最高气温大约是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书宋_GBK"/>
              </a:rPr>
              <a:t>28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zh-CN" altLang="zh-CN" sz="3400" spc="-150" dirty="0">
                <a:solidFill>
                  <a:srgbClr val="E72582"/>
                </a:solidFill>
                <a:ea typeface="宋体"/>
                <a:cs typeface="宋体"/>
              </a:rPr>
              <a:t>℃</a:t>
            </a:r>
            <a:r>
              <a:rPr lang="en-US" altLang="zh-CN" sz="3400" b="1" spc="-150" dirty="0">
                <a:solidFill>
                  <a:srgbClr val="E72582"/>
                </a:solidFill>
                <a:latin typeface="Times New Roman"/>
                <a:ea typeface="方正书宋_GBK"/>
              </a:rPr>
              <a:t>,</a:t>
            </a:r>
            <a:r>
              <a:rPr lang="zh-CN" altLang="zh-CN" sz="3400" b="1" spc="-15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最低气温大约是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书宋_GBK"/>
              </a:rPr>
              <a:t>18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zh-CN" altLang="zh-CN" sz="3400" spc="-150" dirty="0">
                <a:solidFill>
                  <a:srgbClr val="E72582"/>
                </a:solidFill>
                <a:ea typeface="宋体"/>
                <a:cs typeface="宋体"/>
              </a:rPr>
              <a:t>℃</a:t>
            </a:r>
            <a:r>
              <a:rPr lang="zh-CN" altLang="zh-CN" sz="3400" b="1" spc="-15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en-US" sz="3400" b="1" spc="-150" dirty="0">
              <a:solidFill>
                <a:srgbClr val="E72582"/>
              </a:solidFill>
            </a:endParaRPr>
          </a:p>
        </p:txBody>
      </p:sp>
      <p:pic>
        <p:nvPicPr>
          <p:cNvPr id="8" name="image3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32450" y="897289"/>
            <a:ext cx="6327099" cy="3851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125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330</Words>
  <Application>Microsoft Office PowerPoint</Application>
  <PresentationFormat>自定义</PresentationFormat>
  <Paragraphs>86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方正大标宋_GBK</vt:lpstr>
      <vt:lpstr>方正大标宋简体</vt:lpstr>
      <vt:lpstr>方正小标宋_GBK</vt:lpstr>
      <vt:lpstr>方正隶变_GBK</vt:lpstr>
      <vt:lpstr>Times New Roman</vt:lpstr>
      <vt:lpstr>NEU-BZ</vt:lpstr>
      <vt:lpstr>微软雅黑</vt:lpstr>
      <vt:lpstr>方正书宋_GBK</vt:lpstr>
      <vt:lpstr>方正魏碑_GBK</vt:lpstr>
      <vt:lpstr>方正仿宋_GBK</vt:lpstr>
      <vt:lpstr>汉仪雅酷黑 95W</vt:lpstr>
      <vt:lpstr>Wingdings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2026-03-18T01:37:12Z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