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493" r:id="rId4"/>
    <p:sldId id="512" r:id="rId5"/>
    <p:sldId id="513" r:id="rId6"/>
    <p:sldId id="514" r:id="rId7"/>
    <p:sldId id="515" r:id="rId8"/>
    <p:sldId id="427" r:id="rId9"/>
  </p:sldIdLst>
  <p:sldSz cx="12192000" cy="6858000"/>
  <p:notesSz cx="6858000" cy="9144000"/>
  <p:embeddedFontLst>
    <p:embeddedFont>
      <p:font typeface="方正大标宋_GBK" pitchFamily="65" charset="-122"/>
      <p:regular r:id="rId10"/>
    </p:embeddedFont>
    <p:embeddedFont>
      <p:font typeface="方正大标宋简体" charset="-122"/>
      <p:regular r:id="rId11"/>
    </p:embeddedFont>
    <p:embeddedFont>
      <p:font typeface="方正小标宋_GBK" pitchFamily="65" charset="-122"/>
      <p:regular r:id="rId12"/>
    </p:embeddedFont>
    <p:embeddedFont>
      <p:font typeface="方正隶变_GBK" pitchFamily="65" charset="-122"/>
      <p:regular r:id="rId13"/>
    </p:embeddedFont>
    <p:embeddedFont>
      <p:font typeface="NEU-BZ" pitchFamily="2" charset="-122"/>
      <p:regular r:id="rId14"/>
      <p:bold r:id="rId15"/>
      <p:italic r:id="rId16"/>
      <p:boldItalic r:id="rId17"/>
    </p:embeddedFont>
    <p:embeddedFont>
      <p:font typeface="微软雅黑" pitchFamily="34" charset="-122"/>
      <p:regular r:id="rId18"/>
      <p:bold r:id="rId19"/>
    </p:embeddedFont>
    <p:embeddedFont>
      <p:font typeface="方正书宋_GBK" pitchFamily="65" charset="-122"/>
      <p:regular r:id="rId20"/>
    </p:embeddedFont>
    <p:embeddedFont>
      <p:font typeface="方正仿宋_GBK" pitchFamily="65" charset="-122"/>
      <p:regular r:id="rId21"/>
    </p:embeddedFont>
    <p:embeddedFont>
      <p:font typeface="方正楷体_GBK" pitchFamily="65" charset="-122"/>
      <p:regular r:id="rId2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93">
          <p15:clr>
            <a:srgbClr val="A4A3A4"/>
          </p15:clr>
        </p15:guide>
        <p15:guide id="2" pos="3868">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100" d="100"/>
          <a:sy n="100" d="100"/>
        </p:scale>
        <p:origin x="-1062" y="-420"/>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commentAuthors" Target="commentAuthor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5.fntdata"/><Relationship Id="rId22" Type="http://schemas.openxmlformats.org/officeDocument/2006/relationships/font" Target="fonts/font13.fntdata"/><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2026-3-18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2026-3-18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2026-3-18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2026-3-18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2026-3-18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4.TI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4.TI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4.TI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5.ti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5.tif"/></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5.ti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r>
              <a:rPr lang="zh-CN" altLang="en-US" sz="6000" dirty="0">
                <a:latin typeface="方正大标宋_GBK" pitchFamily="65" charset="-122"/>
                <a:ea typeface="方正大标宋_GBK" pitchFamily="65" charset="-122"/>
              </a:rPr>
              <a:t>复式折线</a:t>
            </a:r>
            <a:r>
              <a:rPr lang="zh-CN" altLang="en-US" sz="6000" dirty="0" smtClean="0">
                <a:latin typeface="方正大标宋_GBK" pitchFamily="65" charset="-122"/>
                <a:ea typeface="方正大标宋_GBK" pitchFamily="65" charset="-122"/>
              </a:rPr>
              <a:t>统计图</a:t>
            </a:r>
            <a:r>
              <a:rPr lang="en-US" altLang="zh-CN" sz="6000" dirty="0" smtClean="0">
                <a:latin typeface="方正大标宋_GBK" pitchFamily="65" charset="-122"/>
                <a:ea typeface="方正大标宋_GBK" pitchFamily="65" charset="-122"/>
              </a:rPr>
              <a:t>(</a:t>
            </a:r>
            <a:r>
              <a:rPr lang="zh-CN" altLang="en-US" sz="6000" dirty="0">
                <a:latin typeface="方正大标宋_GBK" pitchFamily="65" charset="-122"/>
                <a:ea typeface="方正大标宋_GBK" pitchFamily="65" charset="-122"/>
              </a:rPr>
              <a:t>１</a:t>
            </a:r>
            <a:r>
              <a:rPr lang="en-US" altLang="zh-CN" sz="6000" dirty="0">
                <a:latin typeface="方正大标宋_GBK" pitchFamily="65" charset="-122"/>
                <a:ea typeface="方正大标宋_GBK" pitchFamily="65" charset="-122"/>
              </a:rPr>
              <a:t>)</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4151144"/>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北师大版</a:t>
            </a:r>
            <a:r>
              <a:rPr lang="en-US" altLang="zh-CN" dirty="0">
                <a:solidFill>
                  <a:schemeClr val="bg1"/>
                </a:solidFill>
                <a:latin typeface="+mj-ea"/>
                <a:ea typeface="+mj-ea"/>
              </a:rPr>
              <a:t> </a:t>
            </a:r>
            <a:r>
              <a:rPr lang="zh-CN" altLang="en-US" dirty="0" smtClean="0">
                <a:solidFill>
                  <a:schemeClr val="bg1"/>
                </a:solidFill>
                <a:latin typeface="+mj-ea"/>
                <a:ea typeface="+mj-ea"/>
              </a:rPr>
              <a:t>五年级数学下册</a:t>
            </a:r>
            <a:endParaRPr lang="zh-CN" altLang="en-US" dirty="0">
              <a:solidFill>
                <a:schemeClr val="bg1"/>
              </a:solidFill>
              <a:latin typeface="+mj-ea"/>
              <a:ea typeface="+mj-ea"/>
            </a:endParaRPr>
          </a:p>
        </p:txBody>
      </p:sp>
      <p:sp>
        <p:nvSpPr>
          <p:cNvPr id="2" name="文本框 1">
            <a:extLst>
              <a:ext uri="{FF2B5EF4-FFF2-40B4-BE49-F238E27FC236}">
                <a16:creationId xmlns="" xmlns:a16="http://schemas.microsoft.com/office/drawing/2014/main" id="{43CC45C3-4375-F3F3-AEEA-CE37CD1CE838}"/>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1006455" cy="1452705"/>
          </a:xfrm>
          <a:prstGeom prst="rect">
            <a:avLst/>
          </a:prstGeom>
        </p:spPr>
        <p:txBody>
          <a:bodyPr wrap="square">
            <a:spAutoFit/>
          </a:bodyPr>
          <a:lstStyle/>
          <a:p>
            <a:pPr algn="just">
              <a:lnSpc>
                <a:spcPct val="130000"/>
              </a:lnSpc>
              <a:spcAft>
                <a:spcPts val="0"/>
              </a:spcAft>
            </a:pPr>
            <a:r>
              <a:rPr lang="en-US" altLang="zh-CN" sz="3400" dirty="0">
                <a:solidFill>
                  <a:srgbClr val="000000"/>
                </a:solidFill>
                <a:latin typeface="Times New Roman"/>
                <a:ea typeface="方正书宋_GBK"/>
                <a:cs typeface="Times New Roman"/>
              </a:rPr>
              <a:t>1.</a:t>
            </a:r>
            <a:r>
              <a:rPr lang="zh-CN" altLang="zh-CN" sz="3400" dirty="0">
                <a:solidFill>
                  <a:srgbClr val="000000"/>
                </a:solidFill>
                <a:latin typeface="Times New Roman"/>
                <a:ea typeface="方正书宋_GBK"/>
                <a:cs typeface="Times New Roman"/>
              </a:rPr>
              <a:t>实验小学准备推荐</a:t>
            </a:r>
            <a:r>
              <a:rPr lang="en-US" altLang="zh-CN" sz="34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书宋_GBK"/>
                <a:cs typeface="Times New Roman"/>
              </a:rPr>
              <a:t>名同学参加全国青少年编程大赛</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下面是两名同学培训过程中五次编程成绩的统计图。</a:t>
            </a:r>
            <a:endParaRPr lang="zh-CN" altLang="zh-CN" sz="3400" dirty="0">
              <a:solidFill>
                <a:srgbClr val="000000"/>
              </a:solidFill>
              <a:latin typeface="NEU-BZ"/>
              <a:ea typeface="方正书宋_GBK"/>
              <a:cs typeface="Times New Roman"/>
            </a:endParaRPr>
          </a:p>
        </p:txBody>
      </p:sp>
      <p:sp>
        <p:nvSpPr>
          <p:cNvPr id="6" name="矩形 5"/>
          <p:cNvSpPr/>
          <p:nvPr/>
        </p:nvSpPr>
        <p:spPr>
          <a:xfrm>
            <a:off x="581025" y="2190367"/>
            <a:ext cx="4238626" cy="4173450"/>
          </a:xfrm>
          <a:prstGeom prst="rect">
            <a:avLst/>
          </a:prstGeom>
        </p:spPr>
        <p:txBody>
          <a:bodyPr wrap="square">
            <a:spAutoFit/>
          </a:bodyPr>
          <a:lstStyle/>
          <a:p>
            <a:pPr algn="just">
              <a:lnSpc>
                <a:spcPct val="130000"/>
              </a:lnSpc>
              <a:spcAft>
                <a:spcPts val="0"/>
              </a:spcAft>
            </a:pPr>
            <a:r>
              <a:rPr lang="en-US" altLang="zh-CN" sz="3400" dirty="0">
                <a:solidFill>
                  <a:srgbClr val="000000"/>
                </a:solidFill>
                <a:latin typeface="Times New Roman"/>
                <a:ea typeface="方正书宋_GBK"/>
                <a:cs typeface="Times New Roman"/>
              </a:rPr>
              <a:t>(1)</a:t>
            </a:r>
            <a:r>
              <a:rPr lang="zh-CN" altLang="zh-CN" sz="3400" dirty="0">
                <a:solidFill>
                  <a:srgbClr val="000000"/>
                </a:solidFill>
                <a:latin typeface="Times New Roman"/>
                <a:ea typeface="方正书宋_GBK"/>
                <a:cs typeface="Times New Roman"/>
              </a:rPr>
              <a:t>小华的最高成绩是</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分</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最低成绩是</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分。小明的最高成绩是</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分</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最低成绩是</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分。</a:t>
            </a:r>
            <a:endParaRPr lang="zh-CN" altLang="zh-CN" sz="3400" dirty="0">
              <a:solidFill>
                <a:srgbClr val="000000"/>
              </a:solidFill>
              <a:latin typeface="NEU-BZ"/>
              <a:ea typeface="方正书宋_GBK"/>
              <a:cs typeface="Times New Roman"/>
            </a:endParaRPr>
          </a:p>
        </p:txBody>
      </p:sp>
      <p:sp>
        <p:nvSpPr>
          <p:cNvPr id="11" name="矩形 10"/>
          <p:cNvSpPr/>
          <p:nvPr/>
        </p:nvSpPr>
        <p:spPr>
          <a:xfrm>
            <a:off x="1104654" y="2932311"/>
            <a:ext cx="838691"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100</a:t>
            </a:r>
            <a:endParaRPr lang="zh-CN" altLang="en-US" dirty="0">
              <a:solidFill>
                <a:srgbClr val="E72582"/>
              </a:solidFill>
            </a:endParaRPr>
          </a:p>
        </p:txBody>
      </p:sp>
      <p:sp>
        <p:nvSpPr>
          <p:cNvPr id="12" name="矩形 11"/>
          <p:cNvSpPr/>
          <p:nvPr/>
        </p:nvSpPr>
        <p:spPr>
          <a:xfrm>
            <a:off x="1790697" y="3661539"/>
            <a:ext cx="620683"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71</a:t>
            </a:r>
            <a:endParaRPr lang="zh-CN" altLang="en-US" dirty="0">
              <a:solidFill>
                <a:srgbClr val="E72582"/>
              </a:solidFill>
            </a:endParaRPr>
          </a:p>
        </p:txBody>
      </p:sp>
      <p:sp>
        <p:nvSpPr>
          <p:cNvPr id="13" name="矩形 12"/>
          <p:cNvSpPr/>
          <p:nvPr/>
        </p:nvSpPr>
        <p:spPr>
          <a:xfrm>
            <a:off x="3647829" y="4277092"/>
            <a:ext cx="838691"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100</a:t>
            </a:r>
            <a:endParaRPr lang="zh-CN" altLang="en-US" dirty="0">
              <a:solidFill>
                <a:srgbClr val="E72582"/>
              </a:solidFill>
            </a:endParaRPr>
          </a:p>
        </p:txBody>
      </p:sp>
      <p:sp>
        <p:nvSpPr>
          <p:cNvPr id="14" name="矩形 13"/>
          <p:cNvSpPr/>
          <p:nvPr/>
        </p:nvSpPr>
        <p:spPr>
          <a:xfrm>
            <a:off x="1133229" y="5663377"/>
            <a:ext cx="620683"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92</a:t>
            </a:r>
            <a:endParaRPr lang="zh-CN" altLang="en-US" dirty="0">
              <a:solidFill>
                <a:srgbClr val="E72582"/>
              </a:solidFill>
            </a:endParaRPr>
          </a:p>
        </p:txBody>
      </p:sp>
      <p:pic>
        <p:nvPicPr>
          <p:cNvPr id="15" name="image303.jpeg"/>
          <p:cNvPicPr/>
          <p:nvPr/>
        </p:nvPicPr>
        <p:blipFill rotWithShape="1">
          <a:blip r:embed="rId4"/>
          <a:srcRect l="3696" r="5151"/>
          <a:stretch/>
        </p:blipFill>
        <p:spPr>
          <a:xfrm>
            <a:off x="5015866" y="2343130"/>
            <a:ext cx="6562724" cy="3599815"/>
          </a:xfrm>
          <a:prstGeom prst="rect">
            <a:avLst/>
          </a:prstGeom>
        </p:spPr>
      </p:pic>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6" name="image303.jpeg"/>
          <p:cNvPicPr/>
          <p:nvPr/>
        </p:nvPicPr>
        <p:blipFill rotWithShape="1">
          <a:blip r:embed="rId4"/>
          <a:srcRect l="3696" r="5151"/>
          <a:stretch/>
        </p:blipFill>
        <p:spPr>
          <a:xfrm>
            <a:off x="2838450" y="861094"/>
            <a:ext cx="6724649" cy="3688635"/>
          </a:xfrm>
          <a:prstGeom prst="rect">
            <a:avLst/>
          </a:prstGeom>
        </p:spPr>
      </p:pic>
      <p:sp>
        <p:nvSpPr>
          <p:cNvPr id="3" name="矩形 2"/>
          <p:cNvSpPr/>
          <p:nvPr/>
        </p:nvSpPr>
        <p:spPr>
          <a:xfrm>
            <a:off x="695959" y="4613309"/>
            <a:ext cx="10815956" cy="1596591"/>
          </a:xfrm>
          <a:prstGeom prst="rect">
            <a:avLst/>
          </a:prstGeom>
        </p:spPr>
        <p:txBody>
          <a:bodyPr wrap="square">
            <a:spAutoFit/>
          </a:bodyPr>
          <a:lstStyle/>
          <a:p>
            <a:pPr algn="just">
              <a:lnSpc>
                <a:spcPct val="150000"/>
              </a:lnSpc>
              <a:spcAft>
                <a:spcPts val="0"/>
              </a:spcAft>
            </a:pPr>
            <a:r>
              <a:rPr lang="en-US" altLang="zh-CN" sz="34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书宋_GBK"/>
                <a:cs typeface="Times New Roman"/>
              </a:rPr>
              <a:t>第</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次两人的编程成绩相差最大</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相差</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分</a:t>
            </a:r>
            <a:r>
              <a:rPr lang="en-US" altLang="zh-CN" sz="3400" dirty="0" smtClean="0">
                <a:solidFill>
                  <a:srgbClr val="000000"/>
                </a:solidFill>
                <a:latin typeface="Times New Roman"/>
                <a:ea typeface="方正书宋_GBK"/>
                <a:cs typeface="Times New Roman"/>
              </a:rPr>
              <a:t>,</a:t>
            </a:r>
          </a:p>
          <a:p>
            <a:pPr algn="just">
              <a:lnSpc>
                <a:spcPct val="150000"/>
              </a:lnSpc>
              <a:spcAft>
                <a:spcPts val="0"/>
              </a:spcAft>
            </a:pPr>
            <a:r>
              <a:rPr lang="zh-CN" altLang="zh-CN" sz="3400" dirty="0" smtClean="0">
                <a:solidFill>
                  <a:srgbClr val="000000"/>
                </a:solidFill>
                <a:latin typeface="Times New Roman"/>
                <a:ea typeface="方正书宋_GBK"/>
                <a:cs typeface="Times New Roman"/>
              </a:rPr>
              <a:t>小</a:t>
            </a:r>
            <a:r>
              <a:rPr lang="zh-CN" altLang="zh-CN" sz="3400" dirty="0">
                <a:solidFill>
                  <a:srgbClr val="000000"/>
                </a:solidFill>
                <a:latin typeface="Times New Roman"/>
                <a:ea typeface="方正书宋_GBK"/>
                <a:cs typeface="Times New Roman"/>
              </a:rPr>
              <a:t>华第</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次成绩提升最大</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提升了</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分。</a:t>
            </a:r>
            <a:endParaRPr lang="zh-CN" altLang="zh-CN" sz="3400" dirty="0">
              <a:solidFill>
                <a:srgbClr val="000000"/>
              </a:solidFill>
              <a:latin typeface="NEU-BZ"/>
              <a:ea typeface="方正书宋_GBK"/>
              <a:cs typeface="Times New Roman"/>
            </a:endParaRPr>
          </a:p>
        </p:txBody>
      </p:sp>
      <p:sp>
        <p:nvSpPr>
          <p:cNvPr id="8" name="矩形 7"/>
          <p:cNvSpPr/>
          <p:nvPr/>
        </p:nvSpPr>
        <p:spPr>
          <a:xfrm>
            <a:off x="2164600" y="4828752"/>
            <a:ext cx="620683"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一</a:t>
            </a:r>
            <a:endParaRPr lang="zh-CN" altLang="en-US" b="1" dirty="0">
              <a:solidFill>
                <a:srgbClr val="E72582"/>
              </a:solidFill>
            </a:endParaRPr>
          </a:p>
        </p:txBody>
      </p:sp>
      <p:sp>
        <p:nvSpPr>
          <p:cNvPr id="9" name="矩形 8"/>
          <p:cNvSpPr/>
          <p:nvPr/>
        </p:nvSpPr>
        <p:spPr>
          <a:xfrm>
            <a:off x="9948083" y="4828751"/>
            <a:ext cx="620683"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21</a:t>
            </a:r>
            <a:endParaRPr lang="zh-CN" altLang="en-US" dirty="0">
              <a:solidFill>
                <a:srgbClr val="E72582"/>
              </a:solidFill>
            </a:endParaRPr>
          </a:p>
        </p:txBody>
      </p:sp>
      <p:sp>
        <p:nvSpPr>
          <p:cNvPr id="10" name="矩形 9"/>
          <p:cNvSpPr/>
          <p:nvPr/>
        </p:nvSpPr>
        <p:spPr>
          <a:xfrm>
            <a:off x="2566208" y="5556247"/>
            <a:ext cx="620683"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二</a:t>
            </a:r>
            <a:endParaRPr lang="zh-CN" altLang="en-US" b="1" dirty="0">
              <a:solidFill>
                <a:srgbClr val="E72582"/>
              </a:solidFill>
            </a:endParaRPr>
          </a:p>
        </p:txBody>
      </p:sp>
      <p:sp>
        <p:nvSpPr>
          <p:cNvPr id="11" name="矩形 10"/>
          <p:cNvSpPr/>
          <p:nvPr/>
        </p:nvSpPr>
        <p:spPr>
          <a:xfrm>
            <a:off x="8643158" y="5556246"/>
            <a:ext cx="620683"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19</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569361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6" name="image303.jpeg"/>
          <p:cNvPicPr/>
          <p:nvPr/>
        </p:nvPicPr>
        <p:blipFill rotWithShape="1">
          <a:blip r:embed="rId4"/>
          <a:srcRect l="3696" r="5151"/>
          <a:stretch/>
        </p:blipFill>
        <p:spPr>
          <a:xfrm>
            <a:off x="2838450" y="861094"/>
            <a:ext cx="6724649" cy="3688635"/>
          </a:xfrm>
          <a:prstGeom prst="rect">
            <a:avLst/>
          </a:prstGeom>
        </p:spPr>
      </p:pic>
      <p:sp>
        <p:nvSpPr>
          <p:cNvPr id="3" name="矩形 2"/>
          <p:cNvSpPr/>
          <p:nvPr/>
        </p:nvSpPr>
        <p:spPr>
          <a:xfrm>
            <a:off x="1076325" y="4759279"/>
            <a:ext cx="9982200" cy="1661993"/>
          </a:xfrm>
          <a:prstGeom prst="rect">
            <a:avLst/>
          </a:prstGeom>
        </p:spPr>
        <p:txBody>
          <a:bodyPr wrap="square">
            <a:spAutoFit/>
          </a:bodyPr>
          <a:lstStyle/>
          <a:p>
            <a:pPr algn="just">
              <a:lnSpc>
                <a:spcPct val="150000"/>
              </a:lnSpc>
              <a:spcAft>
                <a:spcPts val="0"/>
              </a:spcAft>
            </a:pPr>
            <a:r>
              <a:rPr lang="en-US" altLang="zh-CN" sz="3400" dirty="0">
                <a:solidFill>
                  <a:srgbClr val="000000"/>
                </a:solidFill>
                <a:latin typeface="Times New Roman"/>
                <a:ea typeface="方正书宋_GBK"/>
                <a:cs typeface="Times New Roman"/>
              </a:rPr>
              <a:t>(3)</a:t>
            </a:r>
            <a:r>
              <a:rPr lang="zh-CN" altLang="zh-CN" sz="3400" dirty="0">
                <a:solidFill>
                  <a:srgbClr val="000000"/>
                </a:solidFill>
                <a:latin typeface="Times New Roman"/>
                <a:ea typeface="方正书宋_GBK"/>
                <a:cs typeface="Times New Roman"/>
              </a:rPr>
              <a:t>你会推荐</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去参加比赛</a:t>
            </a:r>
            <a:r>
              <a:rPr lang="en-US" altLang="zh-CN" sz="3400" dirty="0">
                <a:solidFill>
                  <a:srgbClr val="000000"/>
                </a:solidFill>
                <a:latin typeface="Times New Roman"/>
                <a:ea typeface="方正书宋_GBK"/>
                <a:cs typeface="Times New Roman"/>
              </a:rPr>
              <a:t>,</a:t>
            </a:r>
            <a:r>
              <a:rPr lang="zh-CN" altLang="zh-CN" sz="3400" dirty="0" smtClean="0">
                <a:solidFill>
                  <a:srgbClr val="000000"/>
                </a:solidFill>
                <a:latin typeface="Times New Roman"/>
                <a:ea typeface="方正书宋_GBK"/>
                <a:cs typeface="Times New Roman"/>
              </a:rPr>
              <a:t>因为</a:t>
            </a:r>
            <a:endParaRPr lang="en-US" altLang="zh-CN" sz="3400" dirty="0" smtClean="0">
              <a:solidFill>
                <a:srgbClr val="000000"/>
              </a:solidFill>
              <a:latin typeface="Times New Roman"/>
              <a:ea typeface="方正书宋_GBK"/>
              <a:cs typeface="Times New Roman"/>
            </a:endParaRPr>
          </a:p>
          <a:p>
            <a:pPr algn="just">
              <a:lnSpc>
                <a:spcPct val="150000"/>
              </a:lnSpc>
              <a:spcAft>
                <a:spcPts val="0"/>
              </a:spcAft>
            </a:pPr>
            <a:r>
              <a:rPr lang="zh-CN" altLang="zh-CN" sz="3400" u="sng" dirty="0">
                <a:solidFill>
                  <a:srgbClr val="000000"/>
                </a:solidFill>
                <a:latin typeface="Times New Roman"/>
                <a:ea typeface="方正书宋_GBK"/>
                <a:cs typeface="Times New Roman"/>
              </a:rPr>
              <a:t>　　</a:t>
            </a:r>
            <a:r>
              <a:rPr lang="en-US" altLang="zh-CN" sz="3400" u="sng" dirty="0" smtClean="0">
                <a:solidFill>
                  <a:srgbClr val="000000"/>
                </a:solidFill>
                <a:latin typeface="Times New Roman"/>
                <a:ea typeface="方正书宋_GBK"/>
                <a:cs typeface="Times New Roman"/>
              </a:rPr>
              <a:t>                                                               </a:t>
            </a:r>
            <a:r>
              <a:rPr lang="zh-CN" altLang="zh-CN" sz="3400" dirty="0" smtClean="0">
                <a:solidFill>
                  <a:srgbClr val="000000"/>
                </a:solidFill>
                <a:latin typeface="Times New Roman"/>
                <a:ea typeface="方正书宋_GBK"/>
                <a:cs typeface="Times New Roman"/>
              </a:rPr>
              <a:t>。</a:t>
            </a:r>
            <a:r>
              <a:rPr lang="en-US" altLang="zh-CN" sz="3400" dirty="0">
                <a:solidFill>
                  <a:srgbClr val="000000"/>
                </a:solidFill>
                <a:latin typeface="Times New Roman"/>
                <a:ea typeface="方正书宋_GBK"/>
                <a:cs typeface="Times New Roman"/>
              </a:rPr>
              <a:t> </a:t>
            </a:r>
            <a:endParaRPr lang="zh-CN" altLang="zh-CN" sz="3400" dirty="0">
              <a:solidFill>
                <a:srgbClr val="000000"/>
              </a:solidFill>
              <a:latin typeface="NEU-BZ"/>
              <a:ea typeface="方正书宋_GBK"/>
              <a:cs typeface="Times New Roman"/>
            </a:endParaRPr>
          </a:p>
        </p:txBody>
      </p:sp>
      <p:sp>
        <p:nvSpPr>
          <p:cNvPr id="8" name="矩形 7"/>
          <p:cNvSpPr/>
          <p:nvPr/>
        </p:nvSpPr>
        <p:spPr>
          <a:xfrm>
            <a:off x="3891250" y="4974722"/>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小明</a:t>
            </a:r>
            <a:endParaRPr lang="zh-CN" altLang="en-US" b="1" dirty="0">
              <a:solidFill>
                <a:srgbClr val="E72582"/>
              </a:solidFill>
            </a:endParaRPr>
          </a:p>
        </p:txBody>
      </p:sp>
      <p:sp>
        <p:nvSpPr>
          <p:cNvPr id="9" name="矩形 8"/>
          <p:cNvSpPr/>
          <p:nvPr/>
        </p:nvSpPr>
        <p:spPr>
          <a:xfrm>
            <a:off x="1695449" y="5590275"/>
            <a:ext cx="7943851" cy="615553"/>
          </a:xfrm>
          <a:prstGeom prst="rect">
            <a:avLst/>
          </a:prstGeom>
        </p:spPr>
        <p:txBody>
          <a:bodyPr wrap="square">
            <a:spAutoFit/>
          </a:bodyPr>
          <a:lstStyle/>
          <a:p>
            <a:r>
              <a:rPr lang="zh-CN" altLang="zh-CN" sz="3400" b="1" dirty="0">
                <a:solidFill>
                  <a:srgbClr val="E72582"/>
                </a:solidFill>
                <a:latin typeface="Times New Roman"/>
                <a:ea typeface="方正仿宋_GBK"/>
                <a:cs typeface="Times New Roman"/>
              </a:rPr>
              <a:t>小明的成绩呈上升趋势</a:t>
            </a:r>
            <a:r>
              <a:rPr lang="en-US" altLang="zh-CN" sz="3400" b="1"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且较稳定</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47994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1006455" cy="1138773"/>
          </a:xfrm>
          <a:prstGeom prst="rect">
            <a:avLst/>
          </a:prstGeom>
        </p:spPr>
        <p:txBody>
          <a:bodyPr wrap="square">
            <a:spAutoFit/>
          </a:bodyPr>
          <a:lstStyle/>
          <a:p>
            <a:pPr algn="just">
              <a:spcAft>
                <a:spcPts val="0"/>
              </a:spcAft>
            </a:pPr>
            <a:r>
              <a:rPr lang="en-US" altLang="zh-CN" sz="34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书宋_GBK"/>
                <a:cs typeface="Times New Roman"/>
              </a:rPr>
              <a:t>下面两个统计图反映的是小文和小丁两位同学居家线上学习时间安排和数学自测成绩情况</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看图回答以下问题。</a:t>
            </a:r>
            <a:endParaRPr lang="zh-CN" altLang="zh-CN" sz="3400" dirty="0">
              <a:solidFill>
                <a:srgbClr val="000000"/>
              </a:solidFill>
              <a:latin typeface="NEU-BZ"/>
              <a:ea typeface="方正书宋_GBK"/>
              <a:cs typeface="Times New Roman"/>
            </a:endParaRPr>
          </a:p>
        </p:txBody>
      </p:sp>
      <p:sp>
        <p:nvSpPr>
          <p:cNvPr id="6" name="矩形 5"/>
          <p:cNvSpPr/>
          <p:nvPr/>
        </p:nvSpPr>
        <p:spPr>
          <a:xfrm>
            <a:off x="683177" y="5692945"/>
            <a:ext cx="9924512" cy="877163"/>
          </a:xfrm>
          <a:prstGeom prst="rect">
            <a:avLst/>
          </a:prstGeom>
        </p:spPr>
        <p:txBody>
          <a:bodyPr wrap="none">
            <a:spAutoFit/>
          </a:bodyPr>
          <a:lstStyle/>
          <a:p>
            <a:pPr>
              <a:lnSpc>
                <a:spcPct val="150000"/>
              </a:lnSpc>
              <a:spcAft>
                <a:spcPts val="0"/>
              </a:spcAft>
            </a:pPr>
            <a:r>
              <a:rPr lang="en-US" altLang="zh-CN" sz="3400" dirty="0">
                <a:solidFill>
                  <a:srgbClr val="000000"/>
                </a:solidFill>
                <a:latin typeface="Times New Roman"/>
                <a:ea typeface="方正书宋_GBK"/>
                <a:cs typeface="Times New Roman"/>
              </a:rPr>
              <a:t>(1)</a:t>
            </a:r>
            <a:r>
              <a:rPr lang="zh-CN" altLang="zh-CN" sz="3400" dirty="0">
                <a:solidFill>
                  <a:srgbClr val="000000"/>
                </a:solidFill>
                <a:latin typeface="Times New Roman"/>
                <a:ea typeface="方正书宋_GBK"/>
                <a:cs typeface="Times New Roman"/>
              </a:rPr>
              <a:t>从折线统计图看出</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的成绩提高得快。</a:t>
            </a:r>
            <a:endParaRPr lang="zh-CN" altLang="zh-CN" sz="3400" dirty="0">
              <a:solidFill>
                <a:srgbClr val="000000"/>
              </a:solidFill>
              <a:latin typeface="NEU-BZ"/>
              <a:ea typeface="方正书宋_GBK"/>
              <a:cs typeface="Times New Roman"/>
            </a:endParaRPr>
          </a:p>
        </p:txBody>
      </p:sp>
      <p:sp>
        <p:nvSpPr>
          <p:cNvPr id="9" name="矩形 8"/>
          <p:cNvSpPr/>
          <p:nvPr/>
        </p:nvSpPr>
        <p:spPr>
          <a:xfrm>
            <a:off x="5377150" y="5827911"/>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小文</a:t>
            </a:r>
            <a:endParaRPr lang="zh-CN" altLang="en-US" b="1" dirty="0">
              <a:solidFill>
                <a:srgbClr val="E72582"/>
              </a:solidFill>
            </a:endParaRPr>
          </a:p>
        </p:txBody>
      </p:sp>
      <p:pic>
        <p:nvPicPr>
          <p:cNvPr id="10" name="image304.jpeg"/>
          <p:cNvPicPr/>
          <p:nvPr/>
        </p:nvPicPr>
        <p:blipFill rotWithShape="1">
          <a:blip r:embed="rId4"/>
          <a:srcRect l="8073" r="61860"/>
          <a:stretch/>
        </p:blipFill>
        <p:spPr>
          <a:xfrm>
            <a:off x="1504951" y="1901900"/>
            <a:ext cx="3581399" cy="3811711"/>
          </a:xfrm>
          <a:prstGeom prst="rect">
            <a:avLst/>
          </a:prstGeom>
        </p:spPr>
      </p:pic>
      <p:pic>
        <p:nvPicPr>
          <p:cNvPr id="11" name="image304.jpeg"/>
          <p:cNvPicPr/>
          <p:nvPr/>
        </p:nvPicPr>
        <p:blipFill rotWithShape="1">
          <a:blip r:embed="rId4"/>
          <a:srcRect l="69566"/>
          <a:stretch/>
        </p:blipFill>
        <p:spPr>
          <a:xfrm>
            <a:off x="6143625" y="1930475"/>
            <a:ext cx="3625215" cy="3811711"/>
          </a:xfrm>
          <a:prstGeom prst="rect">
            <a:avLst/>
          </a:prstGeom>
        </p:spPr>
      </p:pic>
    </p:spTree>
    <p:custDataLst>
      <p:tags r:id="rId1"/>
    </p:custDataLst>
    <p:extLst>
      <p:ext uri="{BB962C8B-B14F-4D97-AF65-F5344CB8AC3E}">
        <p14:creationId xmlns:p14="http://schemas.microsoft.com/office/powerpoint/2010/main" val="213986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6" name="image304.jpeg"/>
          <p:cNvPicPr/>
          <p:nvPr/>
        </p:nvPicPr>
        <p:blipFill rotWithShape="1">
          <a:blip r:embed="rId4"/>
          <a:srcRect l="8073" r="61860"/>
          <a:stretch/>
        </p:blipFill>
        <p:spPr>
          <a:xfrm>
            <a:off x="1666876" y="918244"/>
            <a:ext cx="3581399" cy="3811711"/>
          </a:xfrm>
          <a:prstGeom prst="rect">
            <a:avLst/>
          </a:prstGeom>
        </p:spPr>
      </p:pic>
      <p:sp>
        <p:nvSpPr>
          <p:cNvPr id="3" name="矩形 2"/>
          <p:cNvSpPr/>
          <p:nvPr/>
        </p:nvSpPr>
        <p:spPr>
          <a:xfrm>
            <a:off x="819150" y="4829175"/>
            <a:ext cx="9801225" cy="1661993"/>
          </a:xfrm>
          <a:prstGeom prst="rect">
            <a:avLst/>
          </a:prstGeom>
        </p:spPr>
        <p:txBody>
          <a:bodyPr wrap="square">
            <a:spAutoFit/>
          </a:bodyPr>
          <a:lstStyle/>
          <a:p>
            <a:pPr>
              <a:lnSpc>
                <a:spcPct val="150000"/>
              </a:lnSpc>
              <a:spcAft>
                <a:spcPts val="0"/>
              </a:spcAft>
            </a:pPr>
            <a:r>
              <a:rPr lang="en-US" altLang="zh-CN" sz="34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书宋_GBK"/>
                <a:cs typeface="Times New Roman"/>
              </a:rPr>
              <a:t>从条形统计图看出</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　</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的思考时间多一些</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多</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分。</a:t>
            </a:r>
            <a:endParaRPr lang="zh-CN" altLang="zh-CN" sz="3400" dirty="0">
              <a:solidFill>
                <a:srgbClr val="000000"/>
              </a:solidFill>
              <a:latin typeface="NEU-BZ"/>
              <a:ea typeface="方正书宋_GBK"/>
              <a:cs typeface="Times New Roman"/>
            </a:endParaRPr>
          </a:p>
        </p:txBody>
      </p:sp>
      <p:pic>
        <p:nvPicPr>
          <p:cNvPr id="8" name="image304.jpeg"/>
          <p:cNvPicPr/>
          <p:nvPr/>
        </p:nvPicPr>
        <p:blipFill rotWithShape="1">
          <a:blip r:embed="rId4"/>
          <a:srcRect l="69566"/>
          <a:stretch/>
        </p:blipFill>
        <p:spPr>
          <a:xfrm>
            <a:off x="6305550" y="1042069"/>
            <a:ext cx="3625215" cy="3811711"/>
          </a:xfrm>
          <a:prstGeom prst="rect">
            <a:avLst/>
          </a:prstGeom>
        </p:spPr>
      </p:pic>
      <p:sp>
        <p:nvSpPr>
          <p:cNvPr id="10" name="矩形 9"/>
          <p:cNvSpPr/>
          <p:nvPr/>
        </p:nvSpPr>
        <p:spPr>
          <a:xfrm>
            <a:off x="5480337" y="5044618"/>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小文</a:t>
            </a:r>
            <a:endParaRPr lang="zh-CN" altLang="en-US" b="1" dirty="0">
              <a:solidFill>
                <a:srgbClr val="E72582"/>
              </a:solidFill>
            </a:endParaRPr>
          </a:p>
        </p:txBody>
      </p:sp>
      <p:sp>
        <p:nvSpPr>
          <p:cNvPr id="11" name="矩形 10"/>
          <p:cNvSpPr/>
          <p:nvPr/>
        </p:nvSpPr>
        <p:spPr>
          <a:xfrm>
            <a:off x="1921130" y="5732661"/>
            <a:ext cx="620683" cy="615553"/>
          </a:xfrm>
          <a:prstGeom prst="rect">
            <a:avLst/>
          </a:prstGeom>
        </p:spPr>
        <p:txBody>
          <a:bodyPr wrap="none">
            <a:spAutoFit/>
          </a:bodyPr>
          <a:lstStyle/>
          <a:p>
            <a:r>
              <a:rPr lang="en-US" altLang="zh-CN" sz="3400" dirty="0">
                <a:solidFill>
                  <a:srgbClr val="E72582"/>
                </a:solidFill>
                <a:latin typeface="Times New Roman"/>
                <a:ea typeface="方正书宋_GBK"/>
                <a:cs typeface="Times New Roman"/>
              </a:rPr>
              <a:t>12</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1281446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6" name="image304.jpeg"/>
          <p:cNvPicPr/>
          <p:nvPr/>
        </p:nvPicPr>
        <p:blipFill rotWithShape="1">
          <a:blip r:embed="rId4"/>
          <a:srcRect l="8073" r="61860"/>
          <a:stretch/>
        </p:blipFill>
        <p:spPr>
          <a:xfrm>
            <a:off x="1676401" y="859577"/>
            <a:ext cx="3581399" cy="3811711"/>
          </a:xfrm>
          <a:prstGeom prst="rect">
            <a:avLst/>
          </a:prstGeom>
        </p:spPr>
      </p:pic>
      <p:pic>
        <p:nvPicPr>
          <p:cNvPr id="8" name="image304.jpeg"/>
          <p:cNvPicPr/>
          <p:nvPr/>
        </p:nvPicPr>
        <p:blipFill rotWithShape="1">
          <a:blip r:embed="rId4"/>
          <a:srcRect l="69566"/>
          <a:stretch/>
        </p:blipFill>
        <p:spPr>
          <a:xfrm>
            <a:off x="6315075" y="983402"/>
            <a:ext cx="3625215" cy="3811711"/>
          </a:xfrm>
          <a:prstGeom prst="rect">
            <a:avLst/>
          </a:prstGeom>
        </p:spPr>
      </p:pic>
      <p:sp>
        <p:nvSpPr>
          <p:cNvPr id="3" name="矩形 2"/>
          <p:cNvSpPr/>
          <p:nvPr/>
        </p:nvSpPr>
        <p:spPr>
          <a:xfrm>
            <a:off x="714375" y="4566513"/>
            <a:ext cx="10953750" cy="1923604"/>
          </a:xfrm>
          <a:prstGeom prst="rect">
            <a:avLst/>
          </a:prstGeom>
        </p:spPr>
        <p:txBody>
          <a:bodyPr wrap="square">
            <a:spAutoFit/>
          </a:bodyPr>
          <a:lstStyle/>
          <a:p>
            <a:pPr algn="just">
              <a:lnSpc>
                <a:spcPct val="150000"/>
              </a:lnSpc>
              <a:spcAft>
                <a:spcPts val="0"/>
              </a:spcAft>
            </a:pPr>
            <a:r>
              <a:rPr lang="en-US" altLang="zh-CN" sz="3400" dirty="0">
                <a:solidFill>
                  <a:srgbClr val="000000"/>
                </a:solidFill>
                <a:latin typeface="Times New Roman"/>
                <a:ea typeface="方正书宋_GBK"/>
                <a:cs typeface="Times New Roman"/>
              </a:rPr>
              <a:t>(3)</a:t>
            </a:r>
            <a:r>
              <a:rPr lang="zh-CN" altLang="zh-CN" sz="3400" dirty="0">
                <a:solidFill>
                  <a:srgbClr val="000000"/>
                </a:solidFill>
                <a:latin typeface="Times New Roman"/>
                <a:ea typeface="方正书宋_GBK"/>
                <a:cs typeface="Times New Roman"/>
              </a:rPr>
              <a:t>你喜欢谁的学习方式</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为什么</a:t>
            </a:r>
            <a:r>
              <a:rPr lang="en-US" altLang="zh-CN" sz="3400" dirty="0">
                <a:solidFill>
                  <a:srgbClr val="000000"/>
                </a:solidFill>
                <a:latin typeface="Times New Roman"/>
                <a:ea typeface="方正书宋_GBK"/>
                <a:cs typeface="Times New Roman"/>
              </a:rPr>
              <a:t>?</a:t>
            </a:r>
            <a:endParaRPr lang="zh-CN" altLang="zh-CN" sz="3400" dirty="0">
              <a:solidFill>
                <a:srgbClr val="000000"/>
              </a:solidFill>
              <a:latin typeface="NEU-BZ"/>
              <a:ea typeface="方正书宋_GBK"/>
              <a:cs typeface="Times New Roman"/>
            </a:endParaRPr>
          </a:p>
          <a:p>
            <a:r>
              <a:rPr lang="zh-CN" altLang="zh-CN" sz="3400" b="1" dirty="0">
                <a:solidFill>
                  <a:srgbClr val="E72582"/>
                </a:solidFill>
                <a:latin typeface="Times New Roman"/>
                <a:ea typeface="方正仿宋_GBK"/>
                <a:cs typeface="Times New Roman"/>
              </a:rPr>
              <a:t>答</a:t>
            </a:r>
            <a:r>
              <a:rPr lang="en-US" altLang="zh-CN" sz="3400" b="1" dirty="0">
                <a:solidFill>
                  <a:srgbClr val="E72582"/>
                </a:solidFill>
                <a:latin typeface="Times New Roman"/>
                <a:ea typeface="方正书宋_GBK"/>
              </a:rPr>
              <a:t>:</a:t>
            </a:r>
            <a:r>
              <a:rPr lang="zh-CN" altLang="zh-CN" sz="3400" b="1" dirty="0">
                <a:solidFill>
                  <a:srgbClr val="E72582"/>
                </a:solidFill>
                <a:latin typeface="Times New Roman"/>
                <a:ea typeface="方正仿宋_GBK"/>
                <a:cs typeface="Times New Roman"/>
              </a:rPr>
              <a:t>我喜欢小文的学习方式。因为小文注重思考</a:t>
            </a:r>
            <a:r>
              <a:rPr lang="en-US" altLang="zh-CN" sz="3400" b="1" dirty="0">
                <a:solidFill>
                  <a:srgbClr val="E72582"/>
                </a:solidFill>
                <a:latin typeface="Times New Roman"/>
                <a:ea typeface="方正书宋_GBK"/>
              </a:rPr>
              <a:t>,</a:t>
            </a:r>
            <a:r>
              <a:rPr lang="zh-CN" altLang="zh-CN" sz="3400" b="1" dirty="0">
                <a:solidFill>
                  <a:srgbClr val="E72582"/>
                </a:solidFill>
                <a:latin typeface="Times New Roman"/>
                <a:ea typeface="方正仿宋_GBK"/>
                <a:cs typeface="Times New Roman"/>
              </a:rPr>
              <a:t>理解后再做</a:t>
            </a:r>
            <a:r>
              <a:rPr lang="en-US" altLang="zh-CN" sz="3400" b="1" dirty="0">
                <a:solidFill>
                  <a:srgbClr val="E72582"/>
                </a:solidFill>
                <a:latin typeface="Times New Roman"/>
                <a:ea typeface="方正书宋_GBK"/>
              </a:rPr>
              <a:t>,</a:t>
            </a:r>
            <a:r>
              <a:rPr lang="zh-CN" altLang="zh-CN" sz="3400" b="1" dirty="0">
                <a:solidFill>
                  <a:srgbClr val="E72582"/>
                </a:solidFill>
                <a:latin typeface="Times New Roman"/>
                <a:ea typeface="方正仿宋_GBK"/>
                <a:cs typeface="Times New Roman"/>
              </a:rPr>
              <a:t>节省了做题时间</a:t>
            </a:r>
            <a:r>
              <a:rPr lang="en-US" altLang="zh-CN" sz="3400" b="1" dirty="0">
                <a:solidFill>
                  <a:srgbClr val="E72582"/>
                </a:solidFill>
                <a:latin typeface="Times New Roman"/>
                <a:ea typeface="方正书宋_GBK"/>
              </a:rPr>
              <a:t>,</a:t>
            </a:r>
            <a:r>
              <a:rPr lang="zh-CN" altLang="zh-CN" sz="3400" b="1" dirty="0">
                <a:solidFill>
                  <a:srgbClr val="E72582"/>
                </a:solidFill>
                <a:latin typeface="Times New Roman"/>
                <a:ea typeface="方正仿宋_GBK"/>
                <a:cs typeface="Times New Roman"/>
              </a:rPr>
              <a:t>学习效果较好。</a:t>
            </a:r>
            <a:r>
              <a:rPr lang="en-US" altLang="zh-CN" sz="3400" dirty="0">
                <a:solidFill>
                  <a:srgbClr val="E72582"/>
                </a:solidFill>
                <a:latin typeface="Times New Roman"/>
                <a:ea typeface="方正书宋_GBK"/>
              </a:rPr>
              <a:t>(</a:t>
            </a:r>
            <a:r>
              <a:rPr lang="zh-CN" altLang="zh-CN" sz="3400" dirty="0">
                <a:solidFill>
                  <a:srgbClr val="E72582"/>
                </a:solidFill>
                <a:latin typeface="Times New Roman"/>
                <a:ea typeface="方正楷体_GBK"/>
                <a:cs typeface="Times New Roman"/>
              </a:rPr>
              <a:t>答案灵活</a:t>
            </a:r>
            <a:r>
              <a:rPr lang="en-US" altLang="zh-CN" sz="3400" dirty="0">
                <a:solidFill>
                  <a:srgbClr val="E72582"/>
                </a:solidFill>
                <a:latin typeface="Times New Roman"/>
                <a:ea typeface="方正书宋_GBK"/>
              </a:rPr>
              <a:t>,</a:t>
            </a:r>
            <a:r>
              <a:rPr lang="zh-CN" altLang="zh-CN" sz="3400" dirty="0">
                <a:solidFill>
                  <a:srgbClr val="E72582"/>
                </a:solidFill>
                <a:latin typeface="Times New Roman"/>
                <a:ea typeface="方正楷体_GBK"/>
                <a:cs typeface="Times New Roman"/>
              </a:rPr>
              <a:t>合理即可</a:t>
            </a:r>
            <a:r>
              <a:rPr lang="en-US" altLang="zh-CN" sz="3400" dirty="0">
                <a:solidFill>
                  <a:srgbClr val="E72582"/>
                </a:solidFill>
                <a:latin typeface="Times New Roman"/>
                <a:ea typeface="方正书宋_GBK"/>
              </a:rPr>
              <a:t>)</a:t>
            </a:r>
            <a:endParaRPr lang="zh-CN" altLang="en-US" sz="3400" dirty="0">
              <a:solidFill>
                <a:srgbClr val="E72582"/>
              </a:solidFill>
            </a:endParaRPr>
          </a:p>
        </p:txBody>
      </p:sp>
    </p:spTree>
    <p:custDataLst>
      <p:tags r:id="rId1"/>
    </p:custDataLst>
    <p:extLst>
      <p:ext uri="{BB962C8B-B14F-4D97-AF65-F5344CB8AC3E}">
        <p14:creationId xmlns:p14="http://schemas.microsoft.com/office/powerpoint/2010/main" val="195286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933868" cy="369332"/>
          </a:xfrm>
          <a:prstGeom prst="rect">
            <a:avLst/>
          </a:prstGeom>
          <a:noFill/>
        </p:spPr>
        <p:txBody>
          <a:bodyPr wrap="square" rtlCol="0">
            <a:spAutoFit/>
          </a:bodyPr>
          <a:lstStyle/>
          <a:p>
            <a:pPr algn="ctr"/>
            <a:r>
              <a:rPr lang="zh-CN" altLang="en-US" dirty="0">
                <a:solidFill>
                  <a:schemeClr val="bg1"/>
                </a:solidFill>
                <a:latin typeface="+mj-ea"/>
                <a:ea typeface="+mj-ea"/>
              </a:rPr>
              <a:t>北师大</a:t>
            </a:r>
            <a:r>
              <a:rPr lang="zh-CN" altLang="en-US">
                <a:solidFill>
                  <a:schemeClr val="bg1"/>
                </a:solidFill>
                <a:latin typeface="+mj-ea"/>
                <a:ea typeface="+mj-ea"/>
              </a:rPr>
              <a:t>版</a:t>
            </a:r>
            <a:r>
              <a:rPr lang="en-US" altLang="zh-CN">
                <a:solidFill>
                  <a:schemeClr val="bg1"/>
                </a:solidFill>
                <a:latin typeface="+mj-ea"/>
                <a:ea typeface="+mj-ea"/>
              </a:rPr>
              <a:t>  </a:t>
            </a:r>
            <a:r>
              <a:rPr lang="zh-CN" altLang="en-US" smtClean="0">
                <a:solidFill>
                  <a:schemeClr val="bg1"/>
                </a:solidFill>
                <a:latin typeface="+mj-ea"/>
                <a:ea typeface="+mj-ea"/>
              </a:rPr>
              <a:t>五年级</a:t>
            </a:r>
            <a:r>
              <a:rPr lang="zh-CN" altLang="en-US" dirty="0" smtClean="0">
                <a:solidFill>
                  <a:schemeClr val="bg1"/>
                </a:solidFill>
                <a:latin typeface="+mj-ea"/>
                <a:ea typeface="+mj-ea"/>
              </a:rPr>
              <a:t>数学下册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237</Words>
  <Application>Microsoft Office PowerPoint</Application>
  <PresentationFormat>自定义</PresentationFormat>
  <Paragraphs>45</Paragraphs>
  <Slides>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vt:i4>
      </vt:variant>
    </vt:vector>
  </HeadingPairs>
  <TitlesOfParts>
    <vt:vector size="23" baseType="lpstr">
      <vt:lpstr>Arial</vt:lpstr>
      <vt:lpstr>宋体</vt:lpstr>
      <vt:lpstr>方正大标宋_GBK</vt:lpstr>
      <vt:lpstr>方正大标宋简体</vt:lpstr>
      <vt:lpstr>方正小标宋_GBK</vt:lpstr>
      <vt:lpstr>方正隶变_GBK</vt:lpstr>
      <vt:lpstr>Times New Roman</vt:lpstr>
      <vt:lpstr>NEU-BZ</vt:lpstr>
      <vt:lpstr>微软雅黑</vt:lpstr>
      <vt:lpstr>方正书宋_GBK</vt:lpstr>
      <vt:lpstr>方正仿宋_GBK</vt:lpstr>
      <vt:lpstr>汉仪雅酷黑 95W</vt:lpstr>
      <vt:lpstr>Wingdings</vt:lpstr>
      <vt:lpstr>方正楷体_GBK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232</cp:revision>
  <dcterms:created xsi:type="dcterms:W3CDTF">2019-06-19T02:08:00Z</dcterms:created>
  <dcterms:modified xsi:type="dcterms:W3CDTF">2026-03-18T01:11:26Z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