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93" r:id="rId3"/>
    <p:sldId id="494" r:id="rId4"/>
    <p:sldId id="427" r:id="rId5"/>
  </p:sldIdLst>
  <p:sldSz cx="12192000" cy="6858000"/>
  <p:notesSz cx="6858000" cy="9144000"/>
  <p:embeddedFontLst>
    <p:embeddedFont>
      <p:font typeface="Calibri" panose="020F0502020204030204" pitchFamily="34" charset="0"/>
      <p:regular r:id="rId6"/>
      <p:bold r:id="rId7"/>
      <p:italic r:id="rId8"/>
      <p:boldItalic r:id="rId9"/>
    </p:embeddedFont>
    <p:embeddedFont>
      <p:font typeface="方正小标宋_GBK" panose="03000509000000000000" pitchFamily="65" charset="-122"/>
      <p:regular r:id="rId10"/>
    </p:embeddedFont>
    <p:embeddedFont>
      <p:font typeface="方正仿宋_GBK" panose="03000509000000000000" pitchFamily="65" charset="-122"/>
      <p:regular r:id="rId11"/>
    </p:embeddedFont>
    <p:embeddedFont>
      <p:font typeface="微软雅黑" panose="020B0503020204020204" pitchFamily="34" charset="-122"/>
      <p:regular r:id="rId12"/>
      <p:bold r:id="rId13"/>
    </p:embeddedFont>
    <p:embeddedFont>
      <p:font typeface="方正大标宋_GBK" panose="03000509000000000000" pitchFamily="65" charset="-122"/>
      <p:regular r:id="rId14"/>
    </p:embeddedFont>
    <p:embeddedFont>
      <p:font typeface="方正楷体_GBK" panose="03000509000000000000" pitchFamily="65" charset="-122"/>
      <p:regular r:id="rId15"/>
    </p:embeddedFont>
    <p:embeddedFont>
      <p:font typeface="方正大标宋简体" panose="02010600030101010101" charset="-122"/>
      <p:regular r:id="rId16"/>
    </p:embeddedFont>
    <p:embeddedFont>
      <p:font typeface="方正隶变_GBK" panose="03000509000000000000" pitchFamily="65" charset="-122"/>
      <p:regular r:id="rId17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442" autoAdjust="0"/>
    <p:restoredTop sz="94660"/>
  </p:normalViewPr>
  <p:slideViewPr>
    <p:cSldViewPr snapToGrid="0">
      <p:cViewPr varScale="1">
        <p:scale>
          <a:sx n="89" d="100"/>
          <a:sy n="89" d="100"/>
        </p:scale>
        <p:origin x="629" y="77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3.fntdata"/><Relationship Id="rId13" Type="http://schemas.openxmlformats.org/officeDocument/2006/relationships/font" Target="fonts/font8.fntdata"/><Relationship Id="rId18" Type="http://schemas.openxmlformats.org/officeDocument/2006/relationships/commentAuthors" Target="commentAuthors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font" Target="fonts/font2.fntdata"/><Relationship Id="rId12" Type="http://schemas.openxmlformats.org/officeDocument/2006/relationships/font" Target="fonts/font7.fntdata"/><Relationship Id="rId17" Type="http://schemas.openxmlformats.org/officeDocument/2006/relationships/font" Target="fonts/font12.fntdata"/><Relationship Id="rId2" Type="http://schemas.openxmlformats.org/officeDocument/2006/relationships/slide" Target="slides/slide1.xml"/><Relationship Id="rId16" Type="http://schemas.openxmlformats.org/officeDocument/2006/relationships/font" Target="fonts/font11.fntdata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1.fntdata"/><Relationship Id="rId11" Type="http://schemas.openxmlformats.org/officeDocument/2006/relationships/font" Target="fonts/font6.fntdata"/><Relationship Id="rId5" Type="http://schemas.openxmlformats.org/officeDocument/2006/relationships/slide" Target="slides/slide4.xml"/><Relationship Id="rId15" Type="http://schemas.openxmlformats.org/officeDocument/2006/relationships/font" Target="fonts/font10.fntdata"/><Relationship Id="rId10" Type="http://schemas.openxmlformats.org/officeDocument/2006/relationships/font" Target="fonts/font5.fntdata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font" Target="fonts/font4.fntdata"/><Relationship Id="rId14" Type="http://schemas.openxmlformats.org/officeDocument/2006/relationships/font" Target="fonts/font9.fntdata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2026/3/23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5" Type="http://schemas.openxmlformats.org/officeDocument/2006/relationships/image" Target="../media/image6.TIF"/><Relationship Id="rId4" Type="http://schemas.openxmlformats.org/officeDocument/2006/relationships/image" Target="../media/image5.T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8.xml"/><Relationship Id="rId1" Type="http://schemas.openxmlformats.org/officeDocument/2006/relationships/tags" Target="../tags/tag67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zh-CN" altLang="en-US" sz="6000" smtClean="0">
                <a:latin typeface="方正大标宋_GBK" pitchFamily="65" charset="-122"/>
                <a:ea typeface="方正大标宋_GBK" pitchFamily="65" charset="-122"/>
              </a:rPr>
              <a:t>复</a:t>
            </a:r>
            <a:r>
              <a:rPr lang="zh-CN" altLang="en-US" sz="6000">
                <a:latin typeface="方正大标宋_GBK" pitchFamily="65" charset="-122"/>
                <a:ea typeface="方正大标宋_GBK" pitchFamily="65" charset="-122"/>
              </a:rPr>
              <a:t>式条形统计图</a:t>
            </a:r>
            <a:endParaRPr lang="zh-CN" altLang="zh-CN" sz="6000" dirty="0">
              <a:latin typeface="方正大标宋_GBK" pitchFamily="65" charset="-122"/>
              <a:ea typeface="方正大标宋_GBK" pitchFamily="65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5" y="3464167"/>
            <a:ext cx="3290349" cy="391763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84693"/>
            <a:ext cx="31680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五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494B553E-FAC2-5E19-0945-FF066CCF4BD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52469"/>
            <a:ext cx="11191959" cy="5386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US" altLang="zh-CN" sz="29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29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下图是私立实验学校各年级学生人数统计图</a:t>
            </a:r>
            <a:r>
              <a:rPr lang="en-US" altLang="zh-CN" sz="29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9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根据统计图回答问题。</a:t>
            </a:r>
            <a:endParaRPr lang="zh-CN" altLang="zh-CN" sz="29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image215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2484408" y="1323419"/>
            <a:ext cx="6669690" cy="333484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289373" y="4702821"/>
            <a:ext cx="11438627" cy="18651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(1)(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年级的男生人数最多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,(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年级的男生人数最少。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(2)(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年级的女生人数最多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,(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年级的女生人数最少。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四年级女生有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人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二年级男生有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人。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224836" y="4784259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一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476418" y="4784258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二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224836" y="5383715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一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476417" y="5342996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三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850626" y="5927771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43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8351901" y="5927771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46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69361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1095"/>
            <a:ext cx="10924540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下面是五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班同学喜欢吃的蔬菜情况统计表。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05110315"/>
              </p:ext>
            </p:extLst>
          </p:nvPr>
        </p:nvGraphicFramePr>
        <p:xfrm>
          <a:off x="983410" y="1552756"/>
          <a:ext cx="10446590" cy="1552753"/>
        </p:xfrm>
        <a:graphic>
          <a:graphicData uri="http://schemas.openxmlformats.org/drawingml/2006/table">
            <a:tbl>
              <a:tblPr firstRow="1" firstCol="1" bandRow="1"/>
              <a:tblGrid>
                <a:gridCol w="2089318"/>
                <a:gridCol w="2089318"/>
                <a:gridCol w="2089318"/>
                <a:gridCol w="2089318"/>
                <a:gridCol w="2089318"/>
              </a:tblGrid>
              <a:tr h="44857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3200" dirty="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茄子</a:t>
                      </a:r>
                      <a:endParaRPr lang="zh-CN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320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土豆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320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芹菜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320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菠菜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965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320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男生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zh-CN" sz="3200" dirty="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人</a:t>
                      </a:r>
                      <a:endParaRPr lang="zh-CN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zh-CN" sz="3200" dirty="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人</a:t>
                      </a:r>
                      <a:endParaRPr lang="zh-CN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10</a:t>
                      </a:r>
                      <a:r>
                        <a:rPr lang="zh-CN" sz="3200" dirty="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人</a:t>
                      </a:r>
                      <a:endParaRPr lang="zh-CN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2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zh-CN" sz="320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人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1897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320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女生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12</a:t>
                      </a:r>
                      <a:r>
                        <a:rPr lang="zh-CN" sz="3200" dirty="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人</a:t>
                      </a:r>
                      <a:endParaRPr lang="zh-CN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16</a:t>
                      </a:r>
                      <a:r>
                        <a:rPr lang="zh-CN" sz="3200" dirty="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人</a:t>
                      </a:r>
                      <a:endParaRPr lang="zh-CN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9</a:t>
                      </a:r>
                      <a:r>
                        <a:rPr lang="zh-CN" sz="3200" dirty="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人</a:t>
                      </a:r>
                      <a:endParaRPr lang="zh-CN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10</a:t>
                      </a:r>
                      <a:r>
                        <a:rPr lang="zh-CN" sz="3200" dirty="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人</a:t>
                      </a:r>
                      <a:endParaRPr lang="zh-CN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8" name="矩形 7"/>
          <p:cNvSpPr/>
          <p:nvPr/>
        </p:nvSpPr>
        <p:spPr>
          <a:xfrm>
            <a:off x="587952" y="3159436"/>
            <a:ext cx="603242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根据上表中的数据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完成统计图。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9" name="image168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2780132" y="3727942"/>
            <a:ext cx="5835418" cy="2984393"/>
          </a:xfrm>
          <a:prstGeom prst="rect">
            <a:avLst/>
          </a:prstGeom>
        </p:spPr>
      </p:pic>
      <p:pic>
        <p:nvPicPr>
          <p:cNvPr id="10" name="image216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3092312" y="3744211"/>
            <a:ext cx="5316286" cy="3005448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9450549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 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五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</TotalTime>
  <Words>184</Words>
  <Application>Microsoft Office PowerPoint</Application>
  <PresentationFormat>宽屏</PresentationFormat>
  <Paragraphs>40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8" baseType="lpstr">
      <vt:lpstr>Calibri</vt:lpstr>
      <vt:lpstr>Arial</vt:lpstr>
      <vt:lpstr>Times New Roman</vt:lpstr>
      <vt:lpstr>方正小标宋_GBK</vt:lpstr>
      <vt:lpstr>方正仿宋_GBK</vt:lpstr>
      <vt:lpstr>微软雅黑</vt:lpstr>
      <vt:lpstr>方正大标宋_GBK</vt:lpstr>
      <vt:lpstr>Wingdings</vt:lpstr>
      <vt:lpstr>宋体</vt:lpstr>
      <vt:lpstr>方正楷体_GBK</vt:lpstr>
      <vt:lpstr>方正大标宋简体</vt:lpstr>
      <vt:lpstr>汉仪雅酷黑 95W</vt:lpstr>
      <vt:lpstr>方正隶变_GBK</vt:lpstr>
      <vt:lpstr>Office 主题​​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236</cp:revision>
  <dcterms:created xsi:type="dcterms:W3CDTF">2019-06-19T02:08:00Z</dcterms:created>
  <dcterms:modified xsi:type="dcterms:W3CDTF">2026-03-23T06:30:52Z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