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1" r:id="rId8"/>
    <p:sldId id="427" r:id="rId9"/>
  </p:sldIdLst>
  <p:sldSz cx="12192000" cy="6858000"/>
  <p:notesSz cx="6858000" cy="9144000"/>
  <p:embeddedFontLst>
    <p:embeddedFont>
      <p:font typeface="方正小标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隶变_GBK" pitchFamily="65" charset="-122"/>
      <p:regular r:id="rId13"/>
    </p:embeddedFont>
    <p:embeddedFont>
      <p:font typeface="方正大标宋简体" charset="-122"/>
      <p:regular r:id="rId14"/>
    </p:embeddedFont>
    <p:embeddedFont>
      <p:font typeface="Cambria Math" pitchFamily="18" charset="0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大标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仿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5.TIF"/><Relationship Id="rId11" Type="http://schemas.openxmlformats.org/officeDocument/2006/relationships/image" Target="../media/image6.TI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25.png"/><Relationship Id="rId5" Type="http://schemas.openxmlformats.org/officeDocument/2006/relationships/image" Target="../media/image11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29.TIF"/><Relationship Id="rId5" Type="http://schemas.openxmlformats.org/officeDocument/2006/relationships/image" Target="../media/image28.TIF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除法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67155" y="1466850"/>
                <a:ext cx="10872369" cy="12037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在下面的长方形中涂色表示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再分一分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并填空。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155" y="1466850"/>
                <a:ext cx="10872369" cy="1203791"/>
              </a:xfrm>
              <a:prstGeom prst="rect">
                <a:avLst/>
              </a:prstGeom>
              <a:blipFill rotWithShape="1">
                <a:blip r:embed="rId5"/>
                <a:stretch>
                  <a:fillRect l="-1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210.jpeg"/>
          <p:cNvPicPr/>
          <p:nvPr/>
        </p:nvPicPr>
        <p:blipFill rotWithShape="1">
          <a:blip r:embed="rId6"/>
          <a:srcRect r="54421"/>
          <a:stretch/>
        </p:blipFill>
        <p:spPr>
          <a:xfrm>
            <a:off x="8500055" y="3852227"/>
            <a:ext cx="2670845" cy="18722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638175" y="2333624"/>
                <a:ext cx="8153400" cy="25310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如图</a:t>
                </a:r>
                <a:r>
                  <a:rPr lang="zh-CN" altLang="zh-CN" sz="3400" dirty="0">
                    <a:effectLst/>
                    <a:latin typeface="Calibri"/>
                    <a:ea typeface="宋体"/>
                    <a:cs typeface="宋体"/>
                  </a:rPr>
                  <a:t>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把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平均分成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份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每份是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列式为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÷2=(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5" y="2333624"/>
                <a:ext cx="8153400" cy="2531078"/>
              </a:xfrm>
              <a:prstGeom prst="rect">
                <a:avLst/>
              </a:prstGeom>
              <a:blipFill rotWithShape="1">
                <a:blip r:embed="rId7"/>
                <a:stretch>
                  <a:fillRect l="-2094" r="-1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1688472" y="3802658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2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8472" y="3802658"/>
                <a:ext cx="505267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1678947" y="4434284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5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947" y="4434284"/>
                <a:ext cx="505267" cy="55399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5722130" y="3838341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2130" y="3838341"/>
                <a:ext cx="505267" cy="959686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image242.jpeg"/>
          <p:cNvPicPr/>
          <p:nvPr/>
        </p:nvPicPr>
        <p:blipFill rotWithShape="1">
          <a:blip r:embed="rId11"/>
          <a:srcRect r="54997"/>
          <a:stretch/>
        </p:blipFill>
        <p:spPr>
          <a:xfrm>
            <a:off x="8500052" y="3832007"/>
            <a:ext cx="2670848" cy="18962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638175" y="933449"/>
                <a:ext cx="10629900" cy="25301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如图</a:t>
                </a:r>
                <a:r>
                  <a:rPr lang="zh-CN" altLang="zh-CN" sz="3400" dirty="0">
                    <a:effectLst/>
                    <a:latin typeface="Calibri"/>
                    <a:ea typeface="宋体"/>
                    <a:cs typeface="宋体"/>
                  </a:rPr>
                  <a:t>②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平均分成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份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每份就相当于求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列式为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÷3=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5" y="933449"/>
                <a:ext cx="10629900" cy="2530116"/>
              </a:xfrm>
              <a:prstGeom prst="rect">
                <a:avLst/>
              </a:prstGeom>
              <a:blipFill rotWithShape="1">
                <a:blip r:embed="rId4"/>
                <a:stretch>
                  <a:fillRect l="-1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210.jpeg"/>
          <p:cNvPicPr/>
          <p:nvPr/>
        </p:nvPicPr>
        <p:blipFill rotWithShape="1">
          <a:blip r:embed="rId5"/>
          <a:srcRect l="54242"/>
          <a:stretch/>
        </p:blipFill>
        <p:spPr>
          <a:xfrm>
            <a:off x="8420098" y="2696787"/>
            <a:ext cx="2635355" cy="1840190"/>
          </a:xfrm>
          <a:prstGeom prst="rect">
            <a:avLst/>
          </a:prstGeom>
        </p:spPr>
      </p:pic>
      <p:pic>
        <p:nvPicPr>
          <p:cNvPr id="10" name="image242.jpeg"/>
          <p:cNvPicPr/>
          <p:nvPr/>
        </p:nvPicPr>
        <p:blipFill rotWithShape="1">
          <a:blip r:embed="rId6"/>
          <a:srcRect l="56001"/>
          <a:stretch/>
        </p:blipFill>
        <p:spPr>
          <a:xfrm>
            <a:off x="8586124" y="2696787"/>
            <a:ext cx="2497904" cy="18139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802301" y="2360435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1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2301" y="2360435"/>
                <a:ext cx="505267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804252" y="2902477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3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4252" y="2902477"/>
                <a:ext cx="505267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4510074" y="2412843"/>
                <a:ext cx="718466" cy="958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0074" y="2412843"/>
                <a:ext cx="718466" cy="95801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57225" y="861094"/>
                <a:ext cx="10925175" cy="56729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填一填。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÷5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表示把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平均分成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份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求其中的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份是多少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就相当于求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是多少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结果是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÷6=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)=(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225" y="861094"/>
                <a:ext cx="10925175" cy="5672963"/>
              </a:xfrm>
              <a:prstGeom prst="rect">
                <a:avLst/>
              </a:prstGeom>
              <a:blipFill rotWithShape="1">
                <a:blip r:embed="rId4"/>
                <a:stretch>
                  <a:fillRect l="-1563" r="-5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5918475" y="20560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47513" y="20560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4831126" y="3054548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1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1126" y="3054548"/>
                <a:ext cx="505267" cy="5539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4833077" y="3630900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5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3077" y="3630900"/>
                <a:ext cx="505267" cy="5539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9012601" y="3121223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2601" y="3121223"/>
                <a:ext cx="505267" cy="9596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3535726" y="4274097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5726" y="4274097"/>
                <a:ext cx="505267" cy="9596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5476443" y="4274097"/>
                <a:ext cx="718466" cy="958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27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6443" y="4274097"/>
                <a:ext cx="718466" cy="95801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3421426" y="5377903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1426" y="5377903"/>
                <a:ext cx="505267" cy="95667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5110357" y="5457460"/>
                <a:ext cx="718466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22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0357" y="5457460"/>
                <a:ext cx="718466" cy="95667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581025" y="841079"/>
                <a:ext cx="11029950" cy="18990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计算。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    </m:t>
                    </m:r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÷2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÷6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÷15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25" y="841079"/>
                <a:ext cx="11029950" cy="1899046"/>
              </a:xfrm>
              <a:prstGeom prst="rect">
                <a:avLst/>
              </a:prstGeom>
              <a:blipFill rotWithShape="1">
                <a:blip r:embed="rId4"/>
                <a:stretch>
                  <a:fillRect l="-1492" b="-3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" y="2943223"/>
            <a:ext cx="2037715" cy="2768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937" y="3000373"/>
            <a:ext cx="1902082" cy="268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000373"/>
            <a:ext cx="1861143" cy="2666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47699" y="861094"/>
                <a:ext cx="10864215" cy="15577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把一块木板的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平均分成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份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每份是这块木板的几分之几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画一画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算一算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99" y="861094"/>
                <a:ext cx="10864215" cy="1557734"/>
              </a:xfrm>
              <a:prstGeom prst="rect">
                <a:avLst/>
              </a:prstGeom>
              <a:blipFill rotWithShape="1">
                <a:blip r:embed="rId4"/>
                <a:stretch>
                  <a:fillRect l="-1515" b="-12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2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43101" y="2687002"/>
            <a:ext cx="3606889" cy="1951673"/>
          </a:xfrm>
          <a:prstGeom prst="rect">
            <a:avLst/>
          </a:prstGeom>
        </p:spPr>
      </p:pic>
      <p:pic>
        <p:nvPicPr>
          <p:cNvPr id="9" name="image24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743101" y="2687002"/>
            <a:ext cx="3606889" cy="19516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114424" y="2456928"/>
                <a:ext cx="5947965" cy="38925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每份是这块木板的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4424" y="2456928"/>
                <a:ext cx="5947965" cy="3892540"/>
              </a:xfrm>
              <a:prstGeom prst="rect">
                <a:avLst/>
              </a:prstGeom>
              <a:blipFill rotWithShape="1">
                <a:blip r:embed="rId7"/>
                <a:stretch>
                  <a:fillRect l="-2869" b="-1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00075" y="1476375"/>
                <a:ext cx="10911840" cy="15616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 	</a:t>
                </a:r>
                <a:r>
                  <a:rPr lang="zh-CN" altLang="zh-CN" sz="3400" dirty="0" smtClean="0">
                    <a:latin typeface="Times New Roman"/>
                    <a:ea typeface="宋体"/>
                    <a:cs typeface="Times New Roman"/>
                  </a:rPr>
                  <a:t>把</a:t>
                </a: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一根长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18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的木料锯成长度相等的若干段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一共锯了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5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次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每段长多少米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75" y="1476375"/>
                <a:ext cx="10911840" cy="1561646"/>
              </a:xfrm>
              <a:prstGeom prst="rect">
                <a:avLst/>
              </a:prstGeom>
              <a:blipFill rotWithShape="1">
                <a:blip r:embed="rId5"/>
                <a:stretch>
                  <a:fillRect l="-1508" b="-12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3965" y="2750041"/>
                <a:ext cx="4690110" cy="36594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a typeface="Cambria Math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÷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6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宋体"/>
                  <a:cs typeface="Times New Roman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米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每段长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米。</a:t>
                </a:r>
                <a:endParaRPr lang="zh-CN" altLang="zh-CN" sz="3400" b="1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3965" y="2750041"/>
                <a:ext cx="4690110" cy="3659463"/>
              </a:xfrm>
              <a:prstGeom prst="rect">
                <a:avLst/>
              </a:prstGeom>
              <a:blipFill rotWithShape="1">
                <a:blip r:embed="rId6"/>
                <a:stretch>
                  <a:fillRect l="-3511" b="-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350</Words>
  <Application>Microsoft Office PowerPoint</Application>
  <PresentationFormat>自定义</PresentationFormat>
  <Paragraphs>54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方正小标宋_GBK</vt:lpstr>
      <vt:lpstr>微软雅黑</vt:lpstr>
      <vt:lpstr>方正隶变_GBK</vt:lpstr>
      <vt:lpstr>汉仪雅酷黑 95W</vt:lpstr>
      <vt:lpstr>方正大标宋简体</vt:lpstr>
      <vt:lpstr>Cambria Math</vt:lpstr>
      <vt:lpstr>Calibri</vt:lpstr>
      <vt:lpstr>方正大标宋_GBK</vt:lpstr>
      <vt:lpstr>方正黑体_GBK</vt:lpstr>
      <vt:lpstr>Wingdings</vt:lpstr>
      <vt:lpstr>方正仿宋_GBK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2026-03-17T01:47:06Z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