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22" r:id="rId6"/>
    <p:sldId id="513" r:id="rId7"/>
    <p:sldId id="514" r:id="rId8"/>
    <p:sldId id="515" r:id="rId9"/>
    <p:sldId id="516" r:id="rId10"/>
    <p:sldId id="517" r:id="rId11"/>
    <p:sldId id="518" r:id="rId12"/>
    <p:sldId id="519" r:id="rId13"/>
    <p:sldId id="520" r:id="rId14"/>
    <p:sldId id="523" r:id="rId15"/>
    <p:sldId id="521" r:id="rId16"/>
    <p:sldId id="427" r:id="rId17"/>
  </p:sldIdLst>
  <p:sldSz cx="12192000" cy="6858000"/>
  <p:notesSz cx="6858000" cy="9144000"/>
  <p:embeddedFontLst>
    <p:embeddedFont>
      <p:font typeface="方正大标宋简体" charset="-122"/>
      <p:regular r:id="rId18"/>
    </p:embeddedFont>
    <p:embeddedFont>
      <p:font typeface="方正隶变_GBK" pitchFamily="65" charset="-122"/>
      <p:regular r:id="rId19"/>
    </p:embeddedFont>
    <p:embeddedFont>
      <p:font typeface="方正大标宋_GBK" pitchFamily="65" charset="-122"/>
      <p:regular r:id="rId20"/>
    </p:embeddedFont>
    <p:embeddedFont>
      <p:font typeface="Cambria Math" pitchFamily="18" charset="0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方正黑体_GBK" pitchFamily="65" charset="-122"/>
      <p:regular r:id="rId26"/>
    </p:embeddedFont>
    <p:embeddedFont>
      <p:font typeface="方正仿宋_GBK" pitchFamily="65" charset="-122"/>
      <p:regular r:id="rId27"/>
    </p:embeddedFont>
    <p:embeddedFont>
      <p:font typeface="微软雅黑" pitchFamily="34" charset="-122"/>
      <p:regular r:id="rId28"/>
      <p:bold r:id="rId29"/>
    </p:embeddedFont>
    <p:embeddedFont>
      <p:font typeface="方正小标宋_GBK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41.png"/><Relationship Id="rId4" Type="http://schemas.openxmlformats.org/officeDocument/2006/relationships/image" Target="../media/image40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43.png"/><Relationship Id="rId4" Type="http://schemas.openxmlformats.org/officeDocument/2006/relationships/image" Target="../media/image42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6" Type="http://schemas.microsoft.com/office/2007/relationships/hdphoto" Target="../media/hdphoto1.wdp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6" Type="http://schemas.openxmlformats.org/officeDocument/2006/relationships/image" Target="../media/image49.tif"/><Relationship Id="rId5" Type="http://schemas.openxmlformats.org/officeDocument/2006/relationships/image" Target="../media/image48.png"/><Relationship Id="rId4" Type="http://schemas.openxmlformats.org/officeDocument/2006/relationships/image" Target="../media/image47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3.pn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练习五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723901" y="861094"/>
                <a:ext cx="7063428" cy="44551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3400" i="1">
                        <a:latin typeface="Cambria Math"/>
                        <a:ea typeface="Cambria Math"/>
                        <a:cs typeface="Times New Roman"/>
                      </a:rPr>
                      <m:t> </m:t>
                    </m:r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+</a:t>
                </a:r>
                <a:r>
                  <a:rPr lang="en-US" altLang="zh-CN" sz="3400" i="1" dirty="0">
                    <a:effectLst/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方正仿宋_GBK"/>
                  <a:cs typeface="Times New Roman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:</a:t>
                </a:r>
                <a:r>
                  <a:rPr lang="en-US" altLang="zh-CN" sz="3400" i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</a:rPr>
                  <a:t>	</a:t>
                </a:r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方正仿宋_GBK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  </a:t>
                </a:r>
                <a:r>
                  <a:rPr lang="en-US" altLang="zh-CN" sz="3400" i="1" spc="-15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   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</a:rPr>
                  <a:t>	</a:t>
                </a:r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方正仿宋_GBK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  </a:t>
                </a:r>
                <a:r>
                  <a:rPr lang="en-US" altLang="zh-CN" sz="3400" i="1" spc="-15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   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901" y="861094"/>
                <a:ext cx="7063428" cy="4455130"/>
              </a:xfrm>
              <a:prstGeom prst="rect">
                <a:avLst/>
              </a:prstGeom>
              <a:blipFill rotWithShape="1">
                <a:blip r:embed="rId4"/>
                <a:stretch>
                  <a:fillRect l="-2418" b="-1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4472613" y="881063"/>
                <a:ext cx="1465466" cy="12060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i="1" dirty="0" smtClean="0">
                    <a:latin typeface="Times New Roman"/>
                    <a:ea typeface="宋体"/>
                  </a:rPr>
                  <a:t>   x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3400" dirty="0">
                  <a:effectLst/>
                  <a:latin typeface="Times New Roman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2613" y="881063"/>
                <a:ext cx="1465466" cy="1206099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4428366" y="1943429"/>
                <a:ext cx="3590925" cy="34311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: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</a:rPr>
                  <a:t> 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仿宋_GBK"/>
                  </a:rPr>
                  <a:t>	</a:t>
                </a:r>
                <a:endParaRPr lang="en-US" altLang="zh-CN" sz="3400" dirty="0">
                  <a:solidFill>
                    <a:srgbClr val="E72582"/>
                  </a:solidFill>
                  <a:latin typeface="Times New Roman"/>
                  <a:ea typeface="方正仿宋_GBK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      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仿宋_GBK"/>
                  </a:rPr>
                  <a:t>	</a:t>
                </a:r>
                <a:endParaRPr lang="en-US" altLang="zh-CN" sz="3400" dirty="0">
                  <a:solidFill>
                    <a:srgbClr val="E72582"/>
                  </a:solidFill>
                  <a:latin typeface="Times New Roman"/>
                  <a:ea typeface="方正仿宋_GBK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      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8366" y="1943429"/>
                <a:ext cx="3590925" cy="3431132"/>
              </a:xfrm>
              <a:prstGeom prst="rect">
                <a:avLst/>
              </a:prstGeom>
              <a:blipFill rotWithShape="1">
                <a:blip r:embed="rId6"/>
                <a:stretch>
                  <a:fillRect l="-4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8220075" y="1104901"/>
            <a:ext cx="3028950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1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=13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</a:t>
            </a:r>
            <a:endParaRPr lang="zh-CN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71691" y="1943429"/>
            <a:ext cx="3048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=13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2÷1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</a:t>
            </a:r>
          </a:p>
          <a:p>
            <a:pPr lvl="0">
              <a:lnSpc>
                <a:spcPct val="150000"/>
              </a:lnSpc>
            </a:pP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i="1" spc="-15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=11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097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861095"/>
            <a:ext cx="6569575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看图列方程解答。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8865" y="1648683"/>
            <a:ext cx="694421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(1)</a:t>
            </a:r>
            <a:endParaRPr lang="zh-CN" altLang="en-US" sz="3400" dirty="0"/>
          </a:p>
        </p:txBody>
      </p:sp>
      <p:pic>
        <p:nvPicPr>
          <p:cNvPr id="8" name="image29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53285" y="1788477"/>
            <a:ext cx="4971871" cy="170719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6977124" y="2226534"/>
                <a:ext cx="2829864" cy="34336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   4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13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方正仿宋_GBK"/>
                  <a:cs typeface="Times New Roman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:</a:t>
                </a:r>
                <a:r>
                  <a:rPr lang="en-US" altLang="zh-CN" sz="3400" i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÷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4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方正仿宋_GBK"/>
                  </a:rPr>
                  <a:t>    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13</m:t>
                        </m:r>
                      </m:den>
                    </m:f>
                  </m:oMath>
                </a14:m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77124" y="2226534"/>
                <a:ext cx="2829864" cy="3433632"/>
              </a:xfrm>
              <a:prstGeom prst="rect">
                <a:avLst/>
              </a:prstGeom>
              <a:blipFill rotWithShape="1">
                <a:blip r:embed="rId5"/>
                <a:stretch>
                  <a:fillRect l="-60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0211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5703860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(2)</a:t>
            </a:r>
            <a:endParaRPr lang="zh-CN" altLang="en-US" sz="3400" dirty="0"/>
          </a:p>
        </p:txBody>
      </p:sp>
      <p:pic>
        <p:nvPicPr>
          <p:cNvPr id="8" name="image29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65871" y="940434"/>
            <a:ext cx="6679829" cy="241236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5629753" y="3019424"/>
                <a:ext cx="2263761" cy="30162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altLang="zh-CN" sz="3400" b="0" i="1" smtClean="0">
                        <a:solidFill>
                          <a:srgbClr val="E72582"/>
                        </a:solidFill>
                        <a:latin typeface="Cambria Math"/>
                        <a:ea typeface="Cambria Math"/>
                        <a:cs typeface="Times New Roman"/>
                      </a:rPr>
                      <m:t>     </m:t>
                    </m:r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=60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en-US" altLang="zh-CN" sz="3400" i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=60÷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方正仿宋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    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=75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9753" y="3019424"/>
                <a:ext cx="2263761" cy="3016210"/>
              </a:xfrm>
              <a:prstGeom prst="rect">
                <a:avLst/>
              </a:prstGeom>
              <a:blipFill rotWithShape="1">
                <a:blip r:embed="rId5"/>
                <a:stretch>
                  <a:fillRect l="-7547" b="-56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59491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38175" y="861095"/>
                <a:ext cx="10873740" cy="1525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80000"/>
                  </a:lnSpc>
                  <a:spcAft>
                    <a:spcPts val="0"/>
                  </a:spcAft>
                </a:pPr>
                <a:r>
                  <a:rPr lang="zh-CN" altLang="zh-CN" sz="3400" dirty="0" smtClean="0">
                    <a:effectLst/>
                    <a:latin typeface="Times New Roman"/>
                    <a:ea typeface="方正黑体_GBK"/>
                    <a:cs typeface="Times New Roman"/>
                  </a:rPr>
                  <a:t>三</a:t>
                </a:r>
                <a:r>
                  <a:rPr lang="zh-CN" altLang="zh-CN" sz="3400" dirty="0">
                    <a:effectLst/>
                    <a:latin typeface="Times New Roman"/>
                    <a:ea typeface="方正黑体_GBK"/>
                    <a:cs typeface="Times New Roman"/>
                  </a:rPr>
                  <a:t>、综合应用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方正黑体_GBK"/>
                    <a:cs typeface="Times New Roman"/>
                  </a:rPr>
                  <a:t>解决问题。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8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学校饭堂十月份用煤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30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吨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十月份用煤量是九月份的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九月份用煤多少吨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先画图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找出等量关系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再列方程解答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175" y="861095"/>
                <a:ext cx="10873740" cy="1525995"/>
              </a:xfrm>
              <a:prstGeom prst="rect">
                <a:avLst/>
              </a:prstGeom>
              <a:blipFill rotWithShape="1">
                <a:blip r:embed="rId4"/>
                <a:stretch>
                  <a:fillRect l="-1570" t="-12749" r="-1458" b="-123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300.jpe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5460" y="2387090"/>
            <a:ext cx="4578732" cy="265630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5210175" y="2282316"/>
                <a:ext cx="6619876" cy="4422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2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9</a:t>
                </a:r>
                <a:r>
                  <a:rPr lang="zh-CN" altLang="zh-CN" sz="32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月份用煤量</a:t>
                </a:r>
                <a:r>
                  <a:rPr lang="en-US" altLang="zh-CN" sz="32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=10</a:t>
                </a:r>
                <a:r>
                  <a:rPr lang="zh-CN" altLang="zh-CN" sz="32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月份用煤</a:t>
                </a:r>
                <a:r>
                  <a:rPr lang="zh-CN" altLang="zh-CN" sz="32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量</a:t>
                </a:r>
                <a:endParaRPr lang="en-US" altLang="zh-CN" sz="3200" b="1" dirty="0" smtClean="0">
                  <a:solidFill>
                    <a:srgbClr val="E72582"/>
                  </a:solidFill>
                  <a:effectLst/>
                  <a:latin typeface="Times New Roman"/>
                  <a:ea typeface="方正仿宋_GBK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32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设</a:t>
                </a:r>
                <a:r>
                  <a:rPr lang="en-US" altLang="zh-CN" sz="32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9</a:t>
                </a:r>
                <a:r>
                  <a:rPr lang="zh-CN" altLang="zh-CN" sz="32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月份用煤</a:t>
                </a:r>
                <a:r>
                  <a:rPr lang="en-US" altLang="zh-CN" sz="3200" i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zh-CN" altLang="zh-CN" sz="32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吨</a:t>
                </a:r>
                <a:r>
                  <a:rPr lang="zh-CN" altLang="zh-CN" sz="32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。</a:t>
                </a:r>
                <a:endParaRPr lang="en-US" altLang="zh-CN" sz="3200" b="1" dirty="0" smtClean="0">
                  <a:solidFill>
                    <a:srgbClr val="E72582"/>
                  </a:solidFill>
                  <a:effectLst/>
                  <a:latin typeface="Times New Roman"/>
                  <a:ea typeface="方正仿宋_GBK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3200" dirty="0" smtClean="0">
                    <a:solidFill>
                      <a:srgbClr val="E72582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:r>
                  <a:rPr lang="en-US" altLang="zh-CN" sz="3200" dirty="0" smtClean="0">
                    <a:solidFill>
                      <a:srgbClr val="E72582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2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en-US" altLang="zh-CN" sz="32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=30</a:t>
                </a:r>
              </a:p>
              <a:p>
                <a:pPr>
                  <a:spcAft>
                    <a:spcPts val="0"/>
                  </a:spcAft>
                </a:pPr>
                <a:r>
                  <a:rPr lang="zh-CN" altLang="zh-CN" sz="32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2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en-US" altLang="zh-CN" sz="3200" i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en-US" altLang="zh-CN" sz="32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=30÷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	</a:t>
                </a:r>
                <a:endParaRPr lang="en-US" altLang="zh-CN" sz="3200" dirty="0" smtClean="0">
                  <a:solidFill>
                    <a:srgbClr val="E72582"/>
                  </a:solidFill>
                  <a:effectLst/>
                  <a:latin typeface="Times New Roman"/>
                  <a:ea typeface="方正仿宋_GBK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2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     x</a:t>
                </a:r>
                <a:r>
                  <a:rPr lang="en-US" altLang="zh-CN" sz="32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=30</a:t>
                </a:r>
                <a:r>
                  <a:rPr lang="en-US" altLang="zh-CN" sz="32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	</a:t>
                </a:r>
                <a:endParaRPr lang="en-US" altLang="zh-CN" sz="3200" dirty="0" smtClean="0">
                  <a:solidFill>
                    <a:srgbClr val="E72582"/>
                  </a:solidFill>
                  <a:effectLst/>
                  <a:latin typeface="Times New Roman"/>
                  <a:ea typeface="方正仿宋_GBK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2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     x</a:t>
                </a:r>
                <a:r>
                  <a:rPr lang="en-US" altLang="zh-CN" sz="32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=25</a:t>
                </a:r>
              </a:p>
              <a:p>
                <a:pPr>
                  <a:spcAft>
                    <a:spcPts val="0"/>
                  </a:spcAft>
                </a:pPr>
                <a:r>
                  <a:rPr lang="zh-CN" altLang="zh-CN" sz="32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2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2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九月份用煤</a:t>
                </a:r>
                <a:r>
                  <a:rPr lang="en-US" altLang="zh-CN" sz="32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25</a:t>
                </a:r>
                <a:r>
                  <a:rPr lang="zh-CN" altLang="zh-CN" sz="32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吨。</a:t>
                </a:r>
                <a:endParaRPr lang="zh-CN" altLang="zh-CN" sz="32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0175" y="2282316"/>
                <a:ext cx="6619876" cy="4422284"/>
              </a:xfrm>
              <a:prstGeom prst="rect">
                <a:avLst/>
              </a:prstGeom>
              <a:blipFill rotWithShape="1">
                <a:blip r:embed="rId7"/>
                <a:stretch>
                  <a:fillRect l="-2394" t="-275" b="-24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5793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657225" y="861095"/>
            <a:ext cx="6425583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看图列式解答。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85850" y="1733550"/>
            <a:ext cx="5237135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(1)</a:t>
            </a:r>
            <a:endParaRPr lang="zh-CN" altLang="en-US" sz="3400" dirty="0"/>
          </a:p>
        </p:txBody>
      </p:sp>
      <p:pic>
        <p:nvPicPr>
          <p:cNvPr id="11" name="image30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776412" y="1940191"/>
            <a:ext cx="3776663" cy="151066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2000251" y="3428999"/>
                <a:ext cx="3905249" cy="19918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80×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=72(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元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)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现价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72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元。</a:t>
                </a:r>
                <a:endParaRPr lang="zh-CN" altLang="en-US" sz="3400" b="1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0251" y="3428999"/>
                <a:ext cx="3905249" cy="1991892"/>
              </a:xfrm>
              <a:prstGeom prst="rect">
                <a:avLst/>
              </a:prstGeom>
              <a:blipFill rotWithShape="1">
                <a:blip r:embed="rId5"/>
                <a:stretch>
                  <a:fillRect l="-4212" b="-55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/>
          <p:nvPr/>
        </p:nvSpPr>
        <p:spPr>
          <a:xfrm>
            <a:off x="6429375" y="1716700"/>
            <a:ext cx="198120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(2)</a:t>
            </a:r>
            <a:endParaRPr lang="zh-CN" altLang="en-US" sz="3400" dirty="0"/>
          </a:p>
        </p:txBody>
      </p:sp>
      <p:pic>
        <p:nvPicPr>
          <p:cNvPr id="14" name="image302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130433" y="1940191"/>
            <a:ext cx="3660230" cy="132688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7478792" y="3219449"/>
                <a:ext cx="3172663" cy="30848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  80÷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=80×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=100(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元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)</a:t>
                </a:r>
              </a:p>
              <a:p>
                <a:pPr>
                  <a:lnSpc>
                    <a:spcPct val="120000"/>
                  </a:lnSpc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原价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100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元。</a:t>
                </a:r>
                <a:endParaRPr lang="zh-CN" altLang="en-US" sz="3400" b="1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78792" y="3219449"/>
                <a:ext cx="3172663" cy="3084883"/>
              </a:xfrm>
              <a:prstGeom prst="rect">
                <a:avLst/>
              </a:prstGeom>
              <a:blipFill rotWithShape="1">
                <a:blip r:embed="rId7"/>
                <a:stretch>
                  <a:fillRect l="-5385" r="-5000" b="-59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69920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76275" y="861094"/>
                <a:ext cx="10744200" cy="13543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3.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一辆汽车从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A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地到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B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地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,3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时行了全程的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平均每时行驶全程的几分之几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这辆汽车行完全程需要多少时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275" y="861094"/>
                <a:ext cx="10744200" cy="1354345"/>
              </a:xfrm>
              <a:prstGeom prst="rect">
                <a:avLst/>
              </a:prstGeom>
              <a:blipFill rotWithShape="1">
                <a:blip r:embed="rId4"/>
                <a:stretch>
                  <a:fillRect l="-1589" t="-1351"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956865" y="2102422"/>
                <a:ext cx="10555050" cy="45290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3400" b="0" i="1" smtClean="0">
                        <a:solidFill>
                          <a:srgbClr val="E72582"/>
                        </a:solidFill>
                        <a:latin typeface="Cambria Math"/>
                        <a:ea typeface="Cambria Math"/>
                        <a:cs typeface="Times New Roman"/>
                      </a:rPr>
                      <m:t>  </m:t>
                    </m:r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÷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3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latin typeface="Times New Roman"/>
                  <a:ea typeface="宋体"/>
                  <a:cs typeface="Times New Roman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　　</a:t>
                </a:r>
                <a:endParaRPr lang="en-US" altLang="zh-CN" sz="3400" dirty="0" smtClean="0">
                  <a:solidFill>
                    <a:srgbClr val="E72582"/>
                  </a:solidFill>
                  <a:latin typeface="Times New Roman"/>
                  <a:ea typeface="宋体"/>
                  <a:cs typeface="Times New Roman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平均每时行驶全程的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 b="0" i="1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 b="0" i="1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这辆汽车行完全程需要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12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时。</a:t>
                </a:r>
                <a:endParaRPr lang="zh-CN" altLang="zh-CN" sz="3400" b="1" dirty="0">
                  <a:solidFill>
                    <a:srgbClr val="E72582"/>
                  </a:solidFill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865" y="2102422"/>
                <a:ext cx="10555050" cy="4529060"/>
              </a:xfrm>
              <a:prstGeom prst="rect">
                <a:avLst/>
              </a:prstGeom>
              <a:blipFill rotWithShape="1">
                <a:blip r:embed="rId5"/>
                <a:stretch>
                  <a:fillRect l="-1618" r="-57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3276599" y="2062903"/>
                <a:ext cx="7400925" cy="27701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  1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12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latin typeface="Times New Roman"/>
                  <a:ea typeface="宋体"/>
                  <a:cs typeface="Times New Roman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1×12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12(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时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6599" y="2062903"/>
                <a:ext cx="7400925" cy="2770182"/>
              </a:xfrm>
              <a:prstGeom prst="rect">
                <a:avLst/>
              </a:prstGeom>
              <a:blipFill rotWithShape="1">
                <a:blip r:embed="rId6"/>
                <a:stretch>
                  <a:fillRect l="-2222" b="-35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5033183" y="262155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5789612" y="2074747"/>
                <a:ext cx="3048000" cy="277018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3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latin typeface="Times New Roman"/>
                  <a:ea typeface="宋体"/>
                  <a:cs typeface="Times New Roman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3×4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12(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时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9612" y="2074747"/>
                <a:ext cx="3048000" cy="2770182"/>
              </a:xfrm>
              <a:prstGeom prst="rect">
                <a:avLst/>
              </a:prstGeom>
              <a:blipFill rotWithShape="1">
                <a:blip r:embed="rId7"/>
                <a:stretch>
                  <a:fillRect l="-5600" b="-35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60119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609599" y="861094"/>
                <a:ext cx="10902315" cy="50234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latin typeface="Times New Roman"/>
                    <a:ea typeface="方正黑体_GBK"/>
                    <a:cs typeface="Times New Roman"/>
                  </a:rPr>
                  <a:t>一、用心思考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方正黑体_GBK"/>
                    <a:cs typeface="Times New Roman"/>
                  </a:rPr>
                  <a:t>正确填写。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÷4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都表示把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平均分成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份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每份相当于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的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2.(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米的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10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米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,10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米的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米。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3.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×(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÷(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+(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-(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)=1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599" y="861094"/>
                <a:ext cx="10902315" cy="5023491"/>
              </a:xfrm>
              <a:prstGeom prst="rect">
                <a:avLst/>
              </a:prstGeom>
              <a:blipFill rotWithShape="1">
                <a:blip r:embed="rId4"/>
                <a:stretch>
                  <a:fillRect l="-15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7437713" y="200838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1827750" y="2690614"/>
                <a:ext cx="505267" cy="9566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7750" y="2690614"/>
                <a:ext cx="505267" cy="95667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1610789" y="39419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7800975" y="3706799"/>
                <a:ext cx="718466" cy="9690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25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00975" y="3706799"/>
                <a:ext cx="718466" cy="96904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2352067" y="4732997"/>
                <a:ext cx="505267" cy="9690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2067" y="4732997"/>
                <a:ext cx="505267" cy="96904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/>
              <p:cNvSpPr/>
              <p:nvPr/>
            </p:nvSpPr>
            <p:spPr>
              <a:xfrm>
                <a:off x="4805349" y="4748964"/>
                <a:ext cx="718466" cy="9550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11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5349" y="4748964"/>
                <a:ext cx="718466" cy="95500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矩形 13"/>
              <p:cNvSpPr/>
              <p:nvPr/>
            </p:nvSpPr>
            <p:spPr>
              <a:xfrm>
                <a:off x="7130553" y="4748048"/>
                <a:ext cx="505267" cy="9566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0553" y="4748048"/>
                <a:ext cx="505267" cy="956672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9184051" y="4748964"/>
                <a:ext cx="505267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84051" y="4748964"/>
                <a:ext cx="505267" cy="959686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1" y="861095"/>
            <a:ext cx="6966504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○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里填上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“&gt;” “&lt;”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或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“=”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276" y="1834913"/>
            <a:ext cx="9039224" cy="1217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712"/>
          <a:stretch/>
        </p:blipFill>
        <p:spPr bwMode="auto">
          <a:xfrm>
            <a:off x="1156890" y="3429000"/>
            <a:ext cx="3119835" cy="127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5"/>
          <a:stretch/>
        </p:blipFill>
        <p:spPr bwMode="auto">
          <a:xfrm>
            <a:off x="6391274" y="3429000"/>
            <a:ext cx="2943225" cy="127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702427" y="2074505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宋体"/>
              </a:rPr>
              <a:t>&lt;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38981" y="2049621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宋体"/>
              </a:rPr>
              <a:t>=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08876" y="3690446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宋体"/>
              </a:rPr>
              <a:t>&gt;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96145" y="3728546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宋体"/>
              </a:rPr>
              <a:t>&lt;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609599" y="861094"/>
                <a:ext cx="10902315" cy="46681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5.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根据信息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写出等量关系。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(1)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鸡的只数是鸭的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en-US" altLang="zh-CN" sz="3400" dirty="0" smtClean="0"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                                      )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(2)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足球数量相当于排球数量的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en-US" altLang="zh-CN" sz="3400" dirty="0" smtClean="0"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                                      )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599" y="861094"/>
                <a:ext cx="10902315" cy="4668137"/>
              </a:xfrm>
              <a:prstGeom prst="rect">
                <a:avLst/>
              </a:prstGeom>
              <a:blipFill rotWithShape="1">
                <a:blip r:embed="rId4"/>
                <a:stretch>
                  <a:fillRect l="-1510" b="-14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1552575" y="2807672"/>
                <a:ext cx="5962650" cy="8466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3400" b="1" dirty="0" smtClean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鸭的只数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 b="0" i="1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 b="0" i="1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鸡的只数</a:t>
                </a:r>
                <a:endParaRPr lang="zh-CN" altLang="en-US" b="1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2575" y="2807672"/>
                <a:ext cx="5962650" cy="846642"/>
              </a:xfrm>
              <a:prstGeom prst="rect">
                <a:avLst/>
              </a:prstGeom>
              <a:blipFill rotWithShape="1">
                <a:blip r:embed="rId5"/>
                <a:stretch>
                  <a:fillRect l="-2863" t="-2174" b="-101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1438275" y="4687490"/>
                <a:ext cx="5715000" cy="8455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3400" b="1" dirty="0" smtClean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排球数量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 b="0" i="1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 b="0" i="1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足球数量</a:t>
                </a:r>
                <a:endParaRPr lang="zh-CN" altLang="en-US" b="1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8275" y="4687490"/>
                <a:ext cx="5715000" cy="845552"/>
              </a:xfrm>
              <a:prstGeom prst="rect">
                <a:avLst/>
              </a:prstGeom>
              <a:blipFill rotWithShape="1">
                <a:blip r:embed="rId6"/>
                <a:stretch>
                  <a:fillRect l="-2988" t="-1439" b="-100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609599" y="861094"/>
                <a:ext cx="10902315" cy="26250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3)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一台电视机降价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正好降低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1200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元</a:t>
                </a:r>
                <a:r>
                  <a:rPr lang="zh-CN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en-US" altLang="zh-CN" sz="3400" dirty="0" smtClean="0"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20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                       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599" y="861094"/>
                <a:ext cx="10902315" cy="2625078"/>
              </a:xfrm>
              <a:prstGeom prst="rect">
                <a:avLst/>
              </a:prstGeom>
              <a:blipFill rotWithShape="1">
                <a:blip r:embed="rId4"/>
                <a:stretch>
                  <a:fillRect l="-1510" b="-9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1466850" y="2513110"/>
                <a:ext cx="4629150" cy="8354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3400" b="1" dirty="0" smtClean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原价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=1200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元</a:t>
                </a:r>
                <a:endParaRPr lang="zh-CN" altLang="en-US" b="1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6850" y="2513110"/>
                <a:ext cx="4629150" cy="835485"/>
              </a:xfrm>
              <a:prstGeom prst="rect">
                <a:avLst/>
              </a:prstGeom>
              <a:blipFill rotWithShape="1">
                <a:blip r:embed="rId5"/>
                <a:stretch>
                  <a:fillRect l="-3689" t="-1460" b="-116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96489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581025" y="861094"/>
                <a:ext cx="10930890" cy="50154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 smtClean="0">
                    <a:latin typeface="Times New Roman"/>
                    <a:ea typeface="方正黑体_GBK"/>
                    <a:cs typeface="Times New Roman"/>
                  </a:rPr>
                  <a:t>二、看清题目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方正黑体_GBK"/>
                    <a:cs typeface="Times New Roman"/>
                  </a:rPr>
                  <a:t>巧思妙算。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直接写出得数。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÷4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	1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</a:t>
                </a:r>
                <a:endParaRPr lang="en-US" altLang="zh-CN" sz="3400" dirty="0" smtClean="0"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×4=</a:t>
                </a:r>
                <a14:m>
                  <m:oMath xmlns:m="http://schemas.openxmlformats.org/officeDocument/2006/math">
                    <m:r>
                      <a:rPr lang="en-US" altLang="zh-CN" sz="3400" b="0" i="1" smtClean="0">
                        <a:effectLst/>
                        <a:latin typeface="Cambria Math"/>
                        <a:ea typeface="宋体"/>
                        <a:cs typeface="Times New Roman"/>
                      </a:rPr>
                      <m:t>                          </m:t>
                    </m:r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×5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	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÷1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	</a:t>
                </a:r>
                <a:endParaRPr lang="en-US" altLang="zh-CN" sz="3400" dirty="0" smtClean="0"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×0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	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        1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025" y="861094"/>
                <a:ext cx="10930890" cy="5015476"/>
              </a:xfrm>
              <a:prstGeom prst="rect">
                <a:avLst/>
              </a:prstGeom>
              <a:blipFill rotWithShape="1">
                <a:blip r:embed="rId4"/>
                <a:stretch>
                  <a:fillRect l="-15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1819871" y="2578647"/>
                <a:ext cx="505267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9871" y="2578647"/>
                <a:ext cx="505267" cy="95968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5450614" y="2568003"/>
                <a:ext cx="505267" cy="9690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0614" y="2568003"/>
                <a:ext cx="505267" cy="96904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9050701" y="2577528"/>
                <a:ext cx="505267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6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50701" y="2577528"/>
                <a:ext cx="505267" cy="959686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1819871" y="3694772"/>
                <a:ext cx="505267" cy="9566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9871" y="3694772"/>
                <a:ext cx="505267" cy="95667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5497922" y="3677310"/>
                <a:ext cx="505267" cy="9566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7922" y="3677310"/>
                <a:ext cx="505267" cy="956672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/>
              <p:cNvSpPr/>
              <p:nvPr/>
            </p:nvSpPr>
            <p:spPr>
              <a:xfrm>
                <a:off x="9050701" y="3704297"/>
                <a:ext cx="505267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50701" y="3704297"/>
                <a:ext cx="505267" cy="959686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1800821" y="499328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5450297" y="4814263"/>
                <a:ext cx="505267" cy="9566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0297" y="4814263"/>
                <a:ext cx="505267" cy="956672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1" y="841079"/>
            <a:ext cx="6502062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计算下面各题。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1162050" y="1628667"/>
                <a:ext cx="11029950" cy="12182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14÷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15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</a:t>
                </a: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÷6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　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2050" y="1628667"/>
                <a:ext cx="11029950" cy="1218219"/>
              </a:xfrm>
              <a:prstGeom prst="rect">
                <a:avLst/>
              </a:prstGeom>
              <a:blipFill rotWithShape="1">
                <a:blip r:embed="rId4"/>
                <a:stretch>
                  <a:fillRect l="-15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7" y="3006681"/>
            <a:ext cx="1966468" cy="1938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382" y="2846886"/>
            <a:ext cx="2131487" cy="275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0563" y="2941002"/>
            <a:ext cx="2138362" cy="2447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956865" y="933450"/>
                <a:ext cx="9939735" cy="12133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	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	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22</m:t>
                        </m:r>
                      </m:den>
                    </m:f>
                  </m:oMath>
                </a14:m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865" y="933450"/>
                <a:ext cx="9939735" cy="121334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10" y="2221441"/>
            <a:ext cx="1796522" cy="2116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9281" y="2264806"/>
            <a:ext cx="1991494" cy="2813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75" y="2264806"/>
            <a:ext cx="2339657" cy="284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5286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861095"/>
            <a:ext cx="6050760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解方程。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133475" y="1552575"/>
                <a:ext cx="6257912" cy="45496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spc="-150" dirty="0" smtClean="0">
                    <a:latin typeface="Times New Roman"/>
                    <a:ea typeface="宋体"/>
                  </a:rPr>
                  <a:t>    </a:t>
                </a:r>
                <a:r>
                  <a:rPr lang="en-US" altLang="zh-CN" sz="3400" dirty="0" smtClean="0">
                    <a:latin typeface="Times New Roman"/>
                    <a:ea typeface="宋体"/>
                  </a:rPr>
                  <a:t>2</a:t>
                </a:r>
                <a:r>
                  <a:rPr lang="en-US" altLang="zh-CN" sz="3400" i="1" dirty="0" smtClean="0">
                    <a:effectLst/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方正仿宋_GBK"/>
                  <a:cs typeface="Times New Roman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:</a:t>
                </a:r>
                <a:r>
                  <a:rPr lang="en-US" altLang="zh-CN" sz="3400" i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÷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2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     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3400" i="1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     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3475" y="1552575"/>
                <a:ext cx="6257912" cy="4549643"/>
              </a:xfrm>
              <a:prstGeom prst="rect">
                <a:avLst/>
              </a:prstGeom>
              <a:blipFill rotWithShape="1">
                <a:blip r:embed="rId4"/>
                <a:stretch>
                  <a:fillRect l="-27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4562475" y="1552575"/>
                <a:ext cx="3925365" cy="34277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3400" i="1" dirty="0"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i="1" dirty="0">
                    <a:effectLst/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方正仿宋_GBK"/>
                  <a:cs typeface="Times New Roman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b="1" dirty="0" smtClean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  </a:t>
                </a:r>
                <a:r>
                  <a:rPr lang="en-US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: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</a:rPr>
                  <a:t>	</a:t>
                </a:r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方正仿宋_GBK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       </a:t>
                </a:r>
                <a:r>
                  <a:rPr lang="en-US" altLang="zh-CN" sz="3400" i="1" spc="-15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  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32</m:t>
                        </m:r>
                      </m:den>
                    </m:f>
                  </m:oMath>
                </a14:m>
                <a:r>
                  <a:rPr lang="zh-CN" altLang="zh-CN" sz="3400" i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2475" y="1552575"/>
                <a:ext cx="3925365" cy="3427733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8663927" y="1571625"/>
                <a:ext cx="3305188" cy="45463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 smtClean="0">
                    <a:latin typeface="Calibri"/>
                    <a:ea typeface="Times New Roman"/>
                    <a:cs typeface="Times New Roman"/>
                  </a:rPr>
                  <a:t> </a:t>
                </a:r>
                <a:r>
                  <a:rPr lang="en-US" altLang="zh-CN" sz="3400" dirty="0" smtClean="0">
                    <a:latin typeface="Calibri"/>
                    <a:ea typeface="Times New Roman"/>
                    <a:cs typeface="Times New Roman"/>
                  </a:rPr>
                  <a:t>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i="1" dirty="0">
                    <a:effectLst/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16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方正仿宋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en-US" altLang="zh-CN" sz="3400" i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     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4</a:t>
                </a:r>
                <a:endParaRPr lang="en-US" altLang="zh-CN" sz="3400" dirty="0" smtClean="0">
                  <a:solidFill>
                    <a:srgbClr val="E72582"/>
                  </a:solidFill>
                  <a:latin typeface="Times New Roman"/>
                  <a:ea typeface="方正仿宋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i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  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63927" y="1571625"/>
                <a:ext cx="3305188" cy="4546373"/>
              </a:xfrm>
              <a:prstGeom prst="rect">
                <a:avLst/>
              </a:prstGeom>
              <a:blipFill rotWithShape="1">
                <a:blip r:embed="rId6"/>
                <a:stretch>
                  <a:fillRect l="-49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32052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769</Words>
  <Application>Microsoft Office PowerPoint</Application>
  <PresentationFormat>自定义</PresentationFormat>
  <Paragraphs>142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方正大标宋简体</vt:lpstr>
      <vt:lpstr>方正隶变_GBK</vt:lpstr>
      <vt:lpstr>方正大标宋_GBK</vt:lpstr>
      <vt:lpstr>Cambria Math</vt:lpstr>
      <vt:lpstr>Times New Roman</vt:lpstr>
      <vt:lpstr>Calibri</vt:lpstr>
      <vt:lpstr>方正黑体_GBK</vt:lpstr>
      <vt:lpstr>方正仿宋_GBK</vt:lpstr>
      <vt:lpstr>微软雅黑</vt:lpstr>
      <vt:lpstr>方正小标宋_GBK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2026-03-17T06:33:28Z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