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412" r:id="rId2"/>
    <p:sldId id="489" r:id="rId3"/>
    <p:sldId id="493" r:id="rId4"/>
    <p:sldId id="512" r:id="rId5"/>
    <p:sldId id="511" r:id="rId6"/>
    <p:sldId id="427" r:id="rId7"/>
  </p:sldIdLst>
  <p:sldSz cx="12192000" cy="6858000"/>
  <p:notesSz cx="6858000" cy="9144000"/>
  <p:embeddedFontLst>
    <p:embeddedFont>
      <p:font typeface="方正仿宋_GBK" pitchFamily="65" charset="-122"/>
      <p:regular r:id="rId8"/>
    </p:embeddedFont>
    <p:embeddedFont>
      <p:font typeface="方正隶变_GBK" pitchFamily="65" charset="-122"/>
      <p:regular r:id="rId9"/>
    </p:embeddedFont>
    <p:embeddedFont>
      <p:font typeface="方正小标宋_GBK" pitchFamily="65" charset="-122"/>
      <p:regular r:id="rId10"/>
    </p:embeddedFont>
    <p:embeddedFont>
      <p:font typeface="方正大标宋_GBK" pitchFamily="65" charset="-122"/>
      <p:regular r:id="rId11"/>
    </p:embeddedFont>
    <p:embeddedFont>
      <p:font typeface="方正书宋_GBK" pitchFamily="65" charset="-122"/>
      <p:regular r:id="rId12"/>
    </p:embeddedFont>
    <p:embeddedFont>
      <p:font typeface="NEU-BZ" pitchFamily="2" charset="-122"/>
      <p:regular r:id="rId13"/>
      <p:bold r:id="rId14"/>
      <p:italic r:id="rId15"/>
      <p:boldItalic r:id="rId16"/>
    </p:embeddedFont>
    <p:embeddedFont>
      <p:font typeface="微软雅黑" pitchFamily="34" charset="-122"/>
      <p:regular r:id="rId17"/>
      <p:bold r:id="rId18"/>
    </p:embeddedFont>
    <p:embeddedFont>
      <p:font typeface="方正大标宋简体" charset="-122"/>
      <p:regular r:id="rId19"/>
    </p:embeddedFont>
    <p:embeddedFont>
      <p:font typeface="方正黑体_GBK" pitchFamily="65" charset="-122"/>
      <p:regular r:id="rId2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93">
          <p15:clr>
            <a:srgbClr val="A4A3A4"/>
          </p15:clr>
        </p15:guide>
        <p15:guide id="2" pos="3868">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20" initials="2" lastIdx="1" clrIdx="0">
    <p:extLst>
      <p:ext uri="{19B8F6BF-5375-455C-9EA6-DF929625EA0E}">
        <p15:presenceInfo xmlns:p15="http://schemas.microsoft.com/office/powerpoint/2012/main" xmlns="" userId="202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2582"/>
    <a:srgbClr val="56BFBE"/>
    <a:srgbClr val="FFFFFF"/>
    <a:srgbClr val="D9F2F4"/>
    <a:srgbClr val="EEF9FA"/>
    <a:srgbClr val="88D2D0"/>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p:scale>
          <a:sx n="100" d="100"/>
          <a:sy n="100" d="100"/>
        </p:scale>
        <p:origin x="-1062" y="-420"/>
      </p:cViewPr>
      <p:guideLst>
        <p:guide orient="horz" pos="2193"/>
        <p:guide pos="38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2026-3-18</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2026-3-18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2026-3-18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2026-3-18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2026-3-18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2026-3-18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2026-3-18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2026-3-18</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2026-3-18</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5.xml"/><Relationship Id="rId6" Type="http://schemas.openxmlformats.org/officeDocument/2006/relationships/image" Target="../media/image6.TIF"/><Relationship Id="rId5" Type="http://schemas.openxmlformats.org/officeDocument/2006/relationships/image" Target="../media/image5.TIF"/><Relationship Id="rId4" Type="http://schemas.openxmlformats.org/officeDocument/2006/relationships/image" Target="../media/image4.ti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6.xml"/><Relationship Id="rId5" Type="http://schemas.openxmlformats.org/officeDocument/2006/relationships/image" Target="../media/image8.TIF"/><Relationship Id="rId4" Type="http://schemas.openxmlformats.org/officeDocument/2006/relationships/image" Target="../media/image7.TIF"/></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7.xml"/><Relationship Id="rId4" Type="http://schemas.openxmlformats.org/officeDocument/2006/relationships/image" Target="../media/image8.TIF"/></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 Id="rId5" Type="http://schemas.openxmlformats.org/officeDocument/2006/relationships/image" Target="../media/image10.tif"/><Relationship Id="rId4" Type="http://schemas.openxmlformats.org/officeDocument/2006/relationships/image" Target="../media/image9.ti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7" name="副标题 146"/>
          <p:cNvSpPr>
            <a:spLocks noGrp="1"/>
          </p:cNvSpPr>
          <p:nvPr>
            <p:ph type="subTitle" idx="1"/>
            <p:custDataLst>
              <p:tags r:id="rId2"/>
            </p:custDataLst>
          </p:nvPr>
        </p:nvSpPr>
        <p:spPr>
          <a:xfrm>
            <a:off x="41592" y="2138045"/>
            <a:ext cx="12197715" cy="998855"/>
          </a:xfrm>
        </p:spPr>
        <p:txBody>
          <a:bodyPr>
            <a:noAutofit/>
          </a:bodyPr>
          <a:lstStyle/>
          <a:p>
            <a:r>
              <a:rPr lang="zh-CN" altLang="en-US" sz="6000" dirty="0">
                <a:latin typeface="方正大标宋_GBK" pitchFamily="65" charset="-122"/>
                <a:ea typeface="方正大标宋_GBK" pitchFamily="65" charset="-122"/>
              </a:rPr>
              <a:t>包装的学问</a:t>
            </a:r>
            <a:endParaRPr lang="zh-CN" altLang="en-US" sz="6000" dirty="0">
              <a:solidFill>
                <a:schemeClr val="tx1">
                  <a:lumMod val="65000"/>
                  <a:lumOff val="35000"/>
                </a:schemeClr>
              </a:solidFill>
              <a:latin typeface="方正大标宋_GBK" panose="03000509000000000000" pitchFamily="65" charset="-122"/>
              <a:ea typeface="方正大标宋_GBK" panose="03000509000000000000" pitchFamily="65" charset="-122"/>
              <a:cs typeface="汉仪雅酷黑 95W" panose="020B0A04020202020204" charset="-122"/>
            </a:endParaRPr>
          </a:p>
        </p:txBody>
      </p:sp>
      <p:cxnSp>
        <p:nvCxnSpPr>
          <p:cNvPr id="40" name="直接连接符 39"/>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5" name="图片 34" descr="商标"/>
          <p:cNvPicPr>
            <a:picLocks noChangeAspect="1"/>
          </p:cNvPicPr>
          <p:nvPr/>
        </p:nvPicPr>
        <p:blipFill>
          <a:blip r:embed="rId5" cstate="print"/>
          <a:stretch>
            <a:fillRect/>
          </a:stretch>
        </p:blipFill>
        <p:spPr>
          <a:xfrm>
            <a:off x="9332905" y="104793"/>
            <a:ext cx="725893" cy="725893"/>
          </a:xfrm>
          <a:prstGeom prst="rect">
            <a:avLst/>
          </a:prstGeom>
        </p:spPr>
      </p:pic>
      <p:sp>
        <p:nvSpPr>
          <p:cNvPr id="36" name="文本框 35"/>
          <p:cNvSpPr txBox="1"/>
          <p:nvPr/>
        </p:nvSpPr>
        <p:spPr>
          <a:xfrm>
            <a:off x="9991890" y="283590"/>
            <a:ext cx="2449195" cy="368300"/>
          </a:xfrm>
          <a:prstGeom prst="rect">
            <a:avLst/>
          </a:prstGeom>
          <a:noFill/>
        </p:spPr>
        <p:txBody>
          <a:bodyPr wrap="square" rtlCol="0">
            <a:spAutoFit/>
          </a:bodyPr>
          <a:lstStyle/>
          <a:p>
            <a:r>
              <a:rPr lang="zh-CN" altLang="en-US" b="1" dirty="0">
                <a:effectLst>
                  <a:outerShdw blurRad="38100" dist="38100" dir="2700000" algn="tl">
                    <a:srgbClr val="000000">
                      <a:alpha val="43137"/>
                    </a:srgbClr>
                  </a:outerShdw>
                </a:effectLst>
                <a:latin typeface="方正隶变_GBK" panose="03000509000000000000" pitchFamily="65" charset="-122"/>
                <a:ea typeface="方正隶变_GBK" panose="03000509000000000000" pitchFamily="65" charset="-122"/>
              </a:rPr>
              <a:t>创新作业系列丛书</a:t>
            </a:r>
          </a:p>
        </p:txBody>
      </p:sp>
      <p:sp>
        <p:nvSpPr>
          <p:cNvPr id="37"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702644" y="4151144"/>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北师大版</a:t>
            </a:r>
            <a:r>
              <a:rPr lang="en-US" altLang="zh-CN" dirty="0">
                <a:solidFill>
                  <a:schemeClr val="bg1"/>
                </a:solidFill>
                <a:latin typeface="+mj-ea"/>
                <a:ea typeface="+mj-ea"/>
              </a:rPr>
              <a:t> </a:t>
            </a:r>
            <a:r>
              <a:rPr lang="zh-CN" altLang="en-US" dirty="0" smtClean="0">
                <a:solidFill>
                  <a:schemeClr val="bg1"/>
                </a:solidFill>
                <a:latin typeface="+mj-ea"/>
                <a:ea typeface="+mj-ea"/>
              </a:rPr>
              <a:t>五年级数学下册</a:t>
            </a:r>
            <a:endParaRPr lang="zh-CN" altLang="en-US" dirty="0">
              <a:solidFill>
                <a:schemeClr val="bg1"/>
              </a:solidFill>
              <a:latin typeface="+mj-ea"/>
              <a:ea typeface="+mj-ea"/>
            </a:endParaRPr>
          </a:p>
        </p:txBody>
      </p:sp>
      <p:sp>
        <p:nvSpPr>
          <p:cNvPr id="2" name="文本框 1">
            <a:extLst>
              <a:ext uri="{FF2B5EF4-FFF2-40B4-BE49-F238E27FC236}">
                <a16:creationId xmlns:a16="http://schemas.microsoft.com/office/drawing/2014/main" xmlns="" id="{43CC45C3-4375-F3F3-AEEA-CE37CD1CE838}"/>
              </a:ext>
            </a:extLst>
          </p:cNvPr>
          <p:cNvSpPr txBox="1"/>
          <p:nvPr/>
        </p:nvSpPr>
        <p:spPr>
          <a:xfrm>
            <a:off x="5150122" y="1507438"/>
            <a:ext cx="2720563" cy="523220"/>
          </a:xfrm>
          <a:prstGeom prst="rect">
            <a:avLst/>
          </a:prstGeom>
          <a:noFill/>
        </p:spPr>
        <p:txBody>
          <a:bodyPr wrap="square" rtlCol="0">
            <a:spAutoFit/>
          </a:bodyPr>
          <a:lstStyle/>
          <a:p>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r>
              <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rPr>
              <a:t>同步练习</a:t>
            </a:r>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endPar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endParaRP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9" name="image1.jpeg">
            <a:extLst>
              <a:ext uri="{FF2B5EF4-FFF2-40B4-BE49-F238E27FC236}">
                <a16:creationId xmlns:a16="http://schemas.microsoft.com/office/drawing/2014/main" xmlns="" id="{E25C6B38-CEF0-4FDB-AB06-31D8DF0B9457}"/>
              </a:ext>
            </a:extLst>
          </p:cNvPr>
          <p:cNvPicPr/>
          <p:nvPr/>
        </p:nvPicPr>
        <p:blipFill>
          <a:blip r:embed="rId4"/>
          <a:stretch>
            <a:fillRect/>
          </a:stretch>
        </p:blipFill>
        <p:spPr>
          <a:xfrm>
            <a:off x="567155" y="862249"/>
            <a:ext cx="3928625" cy="633409"/>
          </a:xfrm>
          <a:prstGeom prst="rect">
            <a:avLst/>
          </a:prstGeom>
        </p:spPr>
      </p:pic>
      <p:sp>
        <p:nvSpPr>
          <p:cNvPr id="3" name="矩形 2"/>
          <p:cNvSpPr/>
          <p:nvPr/>
        </p:nvSpPr>
        <p:spPr>
          <a:xfrm>
            <a:off x="567155" y="1495658"/>
            <a:ext cx="10944760" cy="1661993"/>
          </a:xfrm>
          <a:prstGeom prst="rect">
            <a:avLst/>
          </a:prstGeom>
        </p:spPr>
        <p:txBody>
          <a:bodyPr wrap="square">
            <a:spAutoFit/>
          </a:bodyPr>
          <a:lstStyle/>
          <a:p>
            <a:pPr algn="just">
              <a:spcAft>
                <a:spcPts val="0"/>
              </a:spcAft>
            </a:pPr>
            <a:r>
              <a:rPr lang="en-US" altLang="zh-CN" sz="3400" dirty="0">
                <a:solidFill>
                  <a:srgbClr val="000000"/>
                </a:solidFill>
                <a:latin typeface="Times New Roman"/>
                <a:ea typeface="方正书宋_GBK"/>
                <a:cs typeface="Times New Roman"/>
              </a:rPr>
              <a:t>1.</a:t>
            </a:r>
            <a:r>
              <a:rPr lang="zh-CN" altLang="zh-CN" sz="3400" dirty="0">
                <a:solidFill>
                  <a:srgbClr val="000000"/>
                </a:solidFill>
                <a:latin typeface="Times New Roman"/>
                <a:ea typeface="方正黑体_GBK"/>
                <a:cs typeface="Times New Roman"/>
              </a:rPr>
              <a:t>将两个如下左图的礼品盒合在一起打包。</a:t>
            </a:r>
            <a:endParaRPr lang="zh-CN" altLang="zh-CN" sz="3400" dirty="0">
              <a:solidFill>
                <a:srgbClr val="000000"/>
              </a:solidFill>
              <a:latin typeface="NEU-BZ"/>
              <a:ea typeface="方正书宋_GBK"/>
              <a:cs typeface="Times New Roman"/>
            </a:endParaRPr>
          </a:p>
          <a:p>
            <a:pPr algn="just">
              <a:spcAft>
                <a:spcPts val="0"/>
              </a:spcAft>
            </a:pPr>
            <a:r>
              <a:rPr lang="zh-CN" altLang="zh-CN" sz="3400" dirty="0">
                <a:solidFill>
                  <a:srgbClr val="000000"/>
                </a:solidFill>
                <a:latin typeface="Times New Roman"/>
                <a:ea typeface="方正书宋_GBK"/>
                <a:cs typeface="Times New Roman"/>
              </a:rPr>
              <a:t>不用计算</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你知道哪种包装最节约包装纸吗</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请说出你的思考过程。</a:t>
            </a:r>
            <a:endParaRPr lang="zh-CN" altLang="zh-CN" sz="3400" dirty="0">
              <a:solidFill>
                <a:srgbClr val="000000"/>
              </a:solidFill>
              <a:latin typeface="NEU-BZ"/>
              <a:ea typeface="方正书宋_GBK"/>
              <a:cs typeface="Times New Roman"/>
            </a:endParaRPr>
          </a:p>
        </p:txBody>
      </p:sp>
      <p:pic>
        <p:nvPicPr>
          <p:cNvPr id="8" name="image356.jpeg"/>
          <p:cNvPicPr/>
          <p:nvPr/>
        </p:nvPicPr>
        <p:blipFill>
          <a:blip r:embed="rId5"/>
          <a:stretch>
            <a:fillRect/>
          </a:stretch>
        </p:blipFill>
        <p:spPr>
          <a:xfrm>
            <a:off x="956865" y="3182424"/>
            <a:ext cx="2022306" cy="1145577"/>
          </a:xfrm>
          <a:prstGeom prst="rect">
            <a:avLst/>
          </a:prstGeom>
        </p:spPr>
      </p:pic>
      <p:pic>
        <p:nvPicPr>
          <p:cNvPr id="10" name="image357.jpeg"/>
          <p:cNvPicPr/>
          <p:nvPr/>
        </p:nvPicPr>
        <p:blipFill>
          <a:blip r:embed="rId6"/>
          <a:stretch>
            <a:fillRect/>
          </a:stretch>
        </p:blipFill>
        <p:spPr>
          <a:xfrm>
            <a:off x="4091939" y="3047405"/>
            <a:ext cx="5664835" cy="1415614"/>
          </a:xfrm>
          <a:prstGeom prst="rect">
            <a:avLst/>
          </a:prstGeom>
        </p:spPr>
      </p:pic>
      <p:sp>
        <p:nvSpPr>
          <p:cNvPr id="6" name="矩形 5"/>
          <p:cNvSpPr/>
          <p:nvPr/>
        </p:nvSpPr>
        <p:spPr>
          <a:xfrm>
            <a:off x="567154" y="4463019"/>
            <a:ext cx="11034295" cy="2001382"/>
          </a:xfrm>
          <a:prstGeom prst="rect">
            <a:avLst/>
          </a:prstGeom>
        </p:spPr>
        <p:txBody>
          <a:bodyPr wrap="square">
            <a:spAutoFit/>
          </a:bodyPr>
          <a:lstStyle/>
          <a:p>
            <a:pPr algn="just">
              <a:lnSpc>
                <a:spcPct val="125000"/>
              </a:lnSpc>
              <a:spcAft>
                <a:spcPts val="0"/>
              </a:spcAft>
            </a:pPr>
            <a:r>
              <a:rPr lang="zh-CN" altLang="zh-CN" sz="3400" b="1" dirty="0">
                <a:solidFill>
                  <a:srgbClr val="E72582"/>
                </a:solidFill>
                <a:latin typeface="Times New Roman"/>
                <a:ea typeface="方正仿宋_GBK"/>
                <a:cs typeface="Times New Roman"/>
              </a:rPr>
              <a:t>答</a:t>
            </a:r>
            <a:r>
              <a:rPr lang="en-US" altLang="zh-CN" sz="3400" b="1" dirty="0">
                <a:solidFill>
                  <a:srgbClr val="E72582"/>
                </a:solidFill>
                <a:latin typeface="Times New Roman"/>
                <a:ea typeface="方正书宋_GBK"/>
                <a:cs typeface="Times New Roman"/>
              </a:rPr>
              <a:t>:</a:t>
            </a:r>
            <a:r>
              <a:rPr lang="en-US" altLang="zh-CN" sz="3400" dirty="0">
                <a:solidFill>
                  <a:srgbClr val="E72582"/>
                </a:solidFill>
                <a:latin typeface="Times New Roman"/>
                <a:ea typeface="方正书宋_GBK"/>
                <a:cs typeface="Times New Roman"/>
              </a:rPr>
              <a:t>B</a:t>
            </a:r>
            <a:r>
              <a:rPr lang="zh-CN" altLang="zh-CN" sz="3400" b="1" dirty="0">
                <a:solidFill>
                  <a:srgbClr val="E72582"/>
                </a:solidFill>
                <a:latin typeface="Times New Roman"/>
                <a:ea typeface="方正仿宋_GBK"/>
                <a:cs typeface="Times New Roman"/>
              </a:rPr>
              <a:t>种包装最节约包装纸。因为重叠的面越大</a:t>
            </a:r>
            <a:r>
              <a:rPr lang="en-US" altLang="zh-CN" sz="3400" b="1" dirty="0">
                <a:solidFill>
                  <a:srgbClr val="E72582"/>
                </a:solidFill>
                <a:latin typeface="Times New Roman"/>
                <a:ea typeface="方正书宋_GBK"/>
                <a:cs typeface="Times New Roman"/>
              </a:rPr>
              <a:t>,</a:t>
            </a:r>
            <a:r>
              <a:rPr lang="zh-CN" altLang="zh-CN" sz="3400" b="1" dirty="0">
                <a:solidFill>
                  <a:srgbClr val="E72582"/>
                </a:solidFill>
                <a:latin typeface="Times New Roman"/>
                <a:ea typeface="方正仿宋_GBK"/>
                <a:cs typeface="Times New Roman"/>
              </a:rPr>
              <a:t>拼成的长方体表面积越小</a:t>
            </a:r>
            <a:r>
              <a:rPr lang="en-US" altLang="zh-CN" sz="3400" b="1" dirty="0">
                <a:solidFill>
                  <a:srgbClr val="E72582"/>
                </a:solidFill>
                <a:latin typeface="Times New Roman"/>
                <a:ea typeface="方正书宋_GBK"/>
                <a:cs typeface="Times New Roman"/>
              </a:rPr>
              <a:t>,</a:t>
            </a:r>
            <a:r>
              <a:rPr lang="en-US" altLang="zh-CN" sz="3400" dirty="0">
                <a:solidFill>
                  <a:srgbClr val="E72582"/>
                </a:solidFill>
                <a:latin typeface="Times New Roman"/>
                <a:ea typeface="方正书宋_GBK"/>
                <a:cs typeface="Times New Roman"/>
              </a:rPr>
              <a:t>B</a:t>
            </a:r>
            <a:r>
              <a:rPr lang="zh-CN" altLang="zh-CN" sz="3400" b="1" dirty="0">
                <a:solidFill>
                  <a:srgbClr val="E72582"/>
                </a:solidFill>
                <a:latin typeface="Times New Roman"/>
                <a:ea typeface="方正仿宋_GBK"/>
                <a:cs typeface="Times New Roman"/>
              </a:rPr>
              <a:t>种包装重叠的是两个最大面</a:t>
            </a:r>
            <a:r>
              <a:rPr lang="en-US" altLang="zh-CN" sz="3400" b="1" dirty="0">
                <a:solidFill>
                  <a:srgbClr val="E72582"/>
                </a:solidFill>
                <a:latin typeface="Times New Roman"/>
                <a:ea typeface="方正书宋_GBK"/>
                <a:cs typeface="Times New Roman"/>
              </a:rPr>
              <a:t>,</a:t>
            </a:r>
            <a:r>
              <a:rPr lang="zh-CN" altLang="zh-CN" sz="3400" b="1" dirty="0">
                <a:solidFill>
                  <a:srgbClr val="E72582"/>
                </a:solidFill>
                <a:latin typeface="Times New Roman"/>
                <a:ea typeface="方正仿宋_GBK"/>
                <a:cs typeface="Times New Roman"/>
              </a:rPr>
              <a:t>所以表面积最小</a:t>
            </a:r>
            <a:r>
              <a:rPr lang="en-US" altLang="zh-CN" sz="3400" b="1" dirty="0">
                <a:solidFill>
                  <a:srgbClr val="E72582"/>
                </a:solidFill>
                <a:latin typeface="Times New Roman"/>
                <a:ea typeface="方正书宋_GBK"/>
                <a:cs typeface="Times New Roman"/>
              </a:rPr>
              <a:t>,</a:t>
            </a:r>
            <a:r>
              <a:rPr lang="zh-CN" altLang="zh-CN" sz="3400" b="1" dirty="0">
                <a:solidFill>
                  <a:srgbClr val="E72582"/>
                </a:solidFill>
                <a:latin typeface="Times New Roman"/>
                <a:ea typeface="方正仿宋_GBK"/>
                <a:cs typeface="Times New Roman"/>
              </a:rPr>
              <a:t>最节约包装纸。</a:t>
            </a:r>
            <a:endParaRPr lang="zh-CN" altLang="zh-CN" sz="3400" b="1" dirty="0">
              <a:solidFill>
                <a:srgbClr val="E72582"/>
              </a:solidFill>
              <a:latin typeface="NEU-BZ"/>
              <a:ea typeface="方正书宋_GBK"/>
              <a:cs typeface="Times New Roman"/>
            </a:endParaRPr>
          </a:p>
        </p:txBody>
      </p:sp>
    </p:spTree>
    <p:custDataLst>
      <p:tags r:id="rId1"/>
    </p:custDataLst>
    <p:extLst>
      <p:ext uri="{BB962C8B-B14F-4D97-AF65-F5344CB8AC3E}">
        <p14:creationId xmlns:p14="http://schemas.microsoft.com/office/powerpoint/2010/main" val="18509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28649" y="861094"/>
            <a:ext cx="10953751" cy="1975926"/>
          </a:xfrm>
          <a:prstGeom prst="rect">
            <a:avLst/>
          </a:prstGeom>
        </p:spPr>
        <p:txBody>
          <a:bodyPr wrap="square">
            <a:spAutoFit/>
          </a:bodyPr>
          <a:lstStyle/>
          <a:p>
            <a:pPr algn="just">
              <a:lnSpc>
                <a:spcPct val="120000"/>
              </a:lnSpc>
              <a:spcAft>
                <a:spcPts val="0"/>
              </a:spcAft>
            </a:pPr>
            <a:r>
              <a:rPr lang="en-US" altLang="zh-CN" sz="3400" dirty="0">
                <a:solidFill>
                  <a:srgbClr val="000000"/>
                </a:solidFill>
                <a:latin typeface="Times New Roman"/>
                <a:ea typeface="方正书宋_GBK"/>
                <a:cs typeface="Times New Roman"/>
              </a:rPr>
              <a:t>2.</a:t>
            </a:r>
            <a:r>
              <a:rPr lang="zh-CN" altLang="zh-CN" sz="3400" dirty="0">
                <a:solidFill>
                  <a:srgbClr val="000000"/>
                </a:solidFill>
                <a:latin typeface="Times New Roman"/>
                <a:ea typeface="方正黑体_GBK"/>
                <a:cs typeface="Times New Roman"/>
              </a:rPr>
              <a:t>蒙蒙将</a:t>
            </a:r>
            <a:r>
              <a:rPr lang="en-US" altLang="zh-CN" sz="3400" dirty="0">
                <a:solidFill>
                  <a:srgbClr val="000000"/>
                </a:solidFill>
                <a:latin typeface="Times New Roman"/>
                <a:ea typeface="方正书宋_GBK"/>
                <a:cs typeface="Times New Roman"/>
              </a:rPr>
              <a:t>4</a:t>
            </a:r>
            <a:r>
              <a:rPr lang="zh-CN" altLang="zh-CN" sz="3400" dirty="0">
                <a:solidFill>
                  <a:srgbClr val="000000"/>
                </a:solidFill>
                <a:latin typeface="Times New Roman"/>
                <a:ea typeface="方正黑体_GBK"/>
                <a:cs typeface="Times New Roman"/>
              </a:rPr>
              <a:t>盒如下左图的饼干包成一包。</a:t>
            </a:r>
            <a:endParaRPr lang="zh-CN" altLang="zh-CN" sz="3400" dirty="0">
              <a:solidFill>
                <a:srgbClr val="000000"/>
              </a:solidFill>
              <a:latin typeface="NEU-BZ"/>
              <a:ea typeface="方正书宋_GBK"/>
              <a:cs typeface="Times New Roman"/>
            </a:endParaRPr>
          </a:p>
          <a:p>
            <a:pPr algn="just">
              <a:lnSpc>
                <a:spcPct val="120000"/>
              </a:lnSpc>
              <a:spcAft>
                <a:spcPts val="0"/>
              </a:spcAft>
            </a:pPr>
            <a:r>
              <a:rPr lang="en-US" altLang="zh-CN" sz="3400" dirty="0">
                <a:solidFill>
                  <a:srgbClr val="000000"/>
                </a:solidFill>
                <a:latin typeface="Times New Roman"/>
                <a:ea typeface="方正书宋_GBK"/>
                <a:cs typeface="Times New Roman"/>
              </a:rPr>
              <a:t>(1)</a:t>
            </a:r>
            <a:r>
              <a:rPr lang="zh-CN" altLang="zh-CN" sz="3400" dirty="0">
                <a:solidFill>
                  <a:srgbClr val="000000"/>
                </a:solidFill>
                <a:latin typeface="Times New Roman"/>
                <a:ea typeface="方正书宋_GBK"/>
                <a:cs typeface="Times New Roman"/>
              </a:rPr>
              <a:t>聪明的蒙蒙想出了</a:t>
            </a:r>
            <a:r>
              <a:rPr lang="en-US" altLang="zh-CN" sz="3400" dirty="0">
                <a:solidFill>
                  <a:srgbClr val="000000"/>
                </a:solidFill>
                <a:latin typeface="Times New Roman"/>
                <a:ea typeface="方正书宋_GBK"/>
                <a:cs typeface="Times New Roman"/>
              </a:rPr>
              <a:t>6</a:t>
            </a:r>
            <a:r>
              <a:rPr lang="zh-CN" altLang="zh-CN" sz="3400" dirty="0">
                <a:solidFill>
                  <a:srgbClr val="000000"/>
                </a:solidFill>
                <a:latin typeface="Times New Roman"/>
                <a:ea typeface="方正书宋_GBK"/>
                <a:cs typeface="Times New Roman"/>
              </a:rPr>
              <a:t>种包装方案</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如下图</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你认为</a:t>
            </a:r>
            <a:r>
              <a:rPr lang="zh-CN" altLang="zh-CN" sz="3400" dirty="0" smtClean="0">
                <a:solidFill>
                  <a:srgbClr val="000000"/>
                </a:solidFill>
                <a:latin typeface="Times New Roman"/>
                <a:ea typeface="方正书宋_GBK"/>
                <a:cs typeface="Times New Roman"/>
              </a:rPr>
              <a:t>第</a:t>
            </a:r>
            <a:r>
              <a:rPr lang="en-US" altLang="zh-CN" sz="3400" dirty="0" smtClean="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　</a:t>
            </a:r>
            <a:r>
              <a:rPr lang="en-US" altLang="zh-CN" sz="3400" dirty="0" smtClean="0">
                <a:solidFill>
                  <a:srgbClr val="000000"/>
                </a:solidFill>
                <a:latin typeface="Times New Roman"/>
                <a:ea typeface="方正书宋_GBK"/>
                <a:cs typeface="Times New Roman"/>
              </a:rPr>
              <a:t>     )</a:t>
            </a:r>
            <a:r>
              <a:rPr lang="zh-CN" altLang="zh-CN" sz="3400" dirty="0">
                <a:solidFill>
                  <a:srgbClr val="000000"/>
                </a:solidFill>
                <a:latin typeface="Times New Roman"/>
                <a:ea typeface="方正书宋_GBK"/>
                <a:cs typeface="Times New Roman"/>
              </a:rPr>
              <a:t>种包装法最节约包装纸。</a:t>
            </a:r>
            <a:endParaRPr lang="zh-CN" altLang="zh-CN" sz="3400" dirty="0">
              <a:solidFill>
                <a:srgbClr val="000000"/>
              </a:solidFill>
              <a:latin typeface="NEU-BZ"/>
              <a:ea typeface="方正书宋_GBK"/>
              <a:cs typeface="Times New Roman"/>
            </a:endParaRPr>
          </a:p>
        </p:txBody>
      </p:sp>
      <p:pic>
        <p:nvPicPr>
          <p:cNvPr id="9" name="image359.jpeg"/>
          <p:cNvPicPr/>
          <p:nvPr/>
        </p:nvPicPr>
        <p:blipFill>
          <a:blip r:embed="rId4"/>
          <a:stretch>
            <a:fillRect/>
          </a:stretch>
        </p:blipFill>
        <p:spPr>
          <a:xfrm>
            <a:off x="2541987" y="3497580"/>
            <a:ext cx="8874678" cy="2535286"/>
          </a:xfrm>
          <a:prstGeom prst="rect">
            <a:avLst/>
          </a:prstGeom>
        </p:spPr>
      </p:pic>
      <p:sp>
        <p:nvSpPr>
          <p:cNvPr id="6" name="矩形 5"/>
          <p:cNvSpPr/>
          <p:nvPr/>
        </p:nvSpPr>
        <p:spPr>
          <a:xfrm>
            <a:off x="10642446" y="1546238"/>
            <a:ext cx="620683" cy="615553"/>
          </a:xfrm>
          <a:prstGeom prst="rect">
            <a:avLst/>
          </a:prstGeom>
        </p:spPr>
        <p:txBody>
          <a:bodyPr wrap="none">
            <a:spAutoFit/>
          </a:bodyPr>
          <a:lstStyle/>
          <a:p>
            <a:r>
              <a:rPr lang="zh-CN" altLang="zh-CN" sz="3400" dirty="0">
                <a:solidFill>
                  <a:srgbClr val="E72582"/>
                </a:solidFill>
                <a:latin typeface="NEU-BZ"/>
                <a:ea typeface="宋体"/>
                <a:cs typeface="宋体"/>
              </a:rPr>
              <a:t>①</a:t>
            </a:r>
            <a:endParaRPr lang="zh-CN" altLang="en-US" dirty="0">
              <a:solidFill>
                <a:srgbClr val="E72582"/>
              </a:solidFill>
            </a:endParaRPr>
          </a:p>
        </p:txBody>
      </p:sp>
      <p:pic>
        <p:nvPicPr>
          <p:cNvPr id="10" name="image358.jpeg"/>
          <p:cNvPicPr/>
          <p:nvPr/>
        </p:nvPicPr>
        <p:blipFill>
          <a:blip r:embed="rId5"/>
          <a:stretch>
            <a:fillRect/>
          </a:stretch>
        </p:blipFill>
        <p:spPr>
          <a:xfrm>
            <a:off x="738069" y="2946956"/>
            <a:ext cx="2163604" cy="1573688"/>
          </a:xfrm>
          <a:prstGeom prst="rect">
            <a:avLst/>
          </a:prstGeom>
        </p:spPr>
      </p:pic>
    </p:spTree>
    <p:custDataLst>
      <p:tags r:id="rId1"/>
    </p:custDataLst>
    <p:extLst>
      <p:ext uri="{BB962C8B-B14F-4D97-AF65-F5344CB8AC3E}">
        <p14:creationId xmlns:p14="http://schemas.microsoft.com/office/powerpoint/2010/main" val="569361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00075" y="861095"/>
            <a:ext cx="10911840" cy="811761"/>
          </a:xfrm>
          <a:prstGeom prst="rect">
            <a:avLst/>
          </a:prstGeom>
        </p:spPr>
        <p:txBody>
          <a:bodyPr wrap="square">
            <a:spAutoFit/>
          </a:bodyPr>
          <a:lstStyle/>
          <a:p>
            <a:pPr algn="just">
              <a:lnSpc>
                <a:spcPct val="150000"/>
              </a:lnSpc>
              <a:spcAft>
                <a:spcPts val="0"/>
              </a:spcAft>
            </a:pPr>
            <a:r>
              <a:rPr lang="en-US" altLang="zh-CN" sz="3400" dirty="0">
                <a:solidFill>
                  <a:srgbClr val="000000"/>
                </a:solidFill>
                <a:latin typeface="Times New Roman"/>
                <a:ea typeface="方正书宋_GBK"/>
                <a:cs typeface="Times New Roman"/>
              </a:rPr>
              <a:t>(2)</a:t>
            </a:r>
            <a:r>
              <a:rPr lang="zh-CN" altLang="zh-CN" sz="3400" dirty="0">
                <a:solidFill>
                  <a:srgbClr val="000000"/>
                </a:solidFill>
                <a:latin typeface="Times New Roman"/>
                <a:ea typeface="方正书宋_GBK"/>
                <a:cs typeface="Times New Roman"/>
              </a:rPr>
              <a:t>至少需要多大面积的包装纸</a:t>
            </a:r>
            <a:r>
              <a:rPr lang="en-US" altLang="zh-CN" sz="3400" dirty="0" smtClean="0">
                <a:solidFill>
                  <a:srgbClr val="000000"/>
                </a:solidFill>
                <a:latin typeface="Times New Roman"/>
                <a:ea typeface="方正书宋_GBK"/>
                <a:cs typeface="Times New Roman"/>
              </a:rPr>
              <a:t>?</a:t>
            </a:r>
            <a:endParaRPr lang="zh-CN" altLang="zh-CN" sz="3400" dirty="0">
              <a:solidFill>
                <a:srgbClr val="000000"/>
              </a:solidFill>
              <a:latin typeface="NEU-BZ"/>
              <a:ea typeface="方正书宋_GBK"/>
              <a:cs typeface="Times New Roman"/>
            </a:endParaRPr>
          </a:p>
        </p:txBody>
      </p:sp>
      <p:pic>
        <p:nvPicPr>
          <p:cNvPr id="8" name="image358.jpeg"/>
          <p:cNvPicPr/>
          <p:nvPr/>
        </p:nvPicPr>
        <p:blipFill>
          <a:blip r:embed="rId4"/>
          <a:stretch>
            <a:fillRect/>
          </a:stretch>
        </p:blipFill>
        <p:spPr>
          <a:xfrm>
            <a:off x="9072444" y="1855312"/>
            <a:ext cx="2163604" cy="1573688"/>
          </a:xfrm>
          <a:prstGeom prst="rect">
            <a:avLst/>
          </a:prstGeom>
        </p:spPr>
      </p:pic>
      <p:sp>
        <p:nvSpPr>
          <p:cNvPr id="6" name="矩形 5"/>
          <p:cNvSpPr/>
          <p:nvPr/>
        </p:nvSpPr>
        <p:spPr>
          <a:xfrm>
            <a:off x="1181100" y="1672856"/>
            <a:ext cx="8172450" cy="4016484"/>
          </a:xfrm>
          <a:prstGeom prst="rect">
            <a:avLst/>
          </a:prstGeom>
        </p:spPr>
        <p:txBody>
          <a:bodyPr wrap="square">
            <a:spAutoFit/>
          </a:bodyPr>
          <a:lstStyle/>
          <a:p>
            <a:pPr lvl="0" algn="just">
              <a:lnSpc>
                <a:spcPct val="150000"/>
              </a:lnSpc>
            </a:pPr>
            <a:r>
              <a:rPr lang="en-US" altLang="zh-CN" sz="3400" dirty="0">
                <a:solidFill>
                  <a:srgbClr val="E72582"/>
                </a:solidFill>
                <a:latin typeface="Times New Roman"/>
                <a:ea typeface="方正书宋_GBK"/>
                <a:cs typeface="Times New Roman"/>
              </a:rPr>
              <a:t>2×4=8(cm)</a:t>
            </a:r>
            <a:endParaRPr lang="zh-CN" altLang="zh-CN" sz="3400" dirty="0">
              <a:solidFill>
                <a:srgbClr val="E72582"/>
              </a:solidFill>
              <a:latin typeface="NEU-BZ"/>
              <a:ea typeface="方正书宋_GBK"/>
              <a:cs typeface="Times New Roman"/>
            </a:endParaRPr>
          </a:p>
          <a:p>
            <a:pPr lvl="0" algn="just">
              <a:lnSpc>
                <a:spcPct val="150000"/>
              </a:lnSpc>
            </a:pPr>
            <a:r>
              <a:rPr lang="en-US" altLang="zh-CN" sz="3400" dirty="0" smtClean="0">
                <a:solidFill>
                  <a:srgbClr val="E72582"/>
                </a:solidFill>
                <a:latin typeface="Times New Roman"/>
                <a:ea typeface="方正书宋_GBK"/>
                <a:cs typeface="Times New Roman"/>
              </a:rPr>
              <a:t>   6×8×2+6×10×2+8×10×2</a:t>
            </a:r>
            <a:endParaRPr lang="zh-CN" altLang="zh-CN" sz="3400" dirty="0">
              <a:solidFill>
                <a:srgbClr val="E72582"/>
              </a:solidFill>
              <a:latin typeface="NEU-BZ"/>
              <a:ea typeface="方正书宋_GBK"/>
              <a:cs typeface="Times New Roman"/>
            </a:endParaRPr>
          </a:p>
          <a:p>
            <a:pPr lvl="0" algn="just">
              <a:lnSpc>
                <a:spcPct val="150000"/>
              </a:lnSpc>
            </a:pPr>
            <a:r>
              <a:rPr lang="en-US" altLang="zh-CN" sz="3400" dirty="0">
                <a:solidFill>
                  <a:srgbClr val="E72582"/>
                </a:solidFill>
                <a:latin typeface="Times New Roman"/>
                <a:ea typeface="方正书宋_GBK"/>
                <a:cs typeface="Times New Roman"/>
              </a:rPr>
              <a:t>=96+120+160</a:t>
            </a:r>
            <a:endParaRPr lang="zh-CN" altLang="zh-CN" sz="3400" dirty="0">
              <a:solidFill>
                <a:srgbClr val="E72582"/>
              </a:solidFill>
              <a:latin typeface="NEU-BZ"/>
              <a:ea typeface="方正书宋_GBK"/>
              <a:cs typeface="Times New Roman"/>
            </a:endParaRPr>
          </a:p>
          <a:p>
            <a:pPr lvl="0" algn="just">
              <a:lnSpc>
                <a:spcPct val="150000"/>
              </a:lnSpc>
            </a:pPr>
            <a:r>
              <a:rPr lang="en-US" altLang="zh-CN" sz="3400" dirty="0">
                <a:solidFill>
                  <a:srgbClr val="E72582"/>
                </a:solidFill>
                <a:latin typeface="Times New Roman"/>
                <a:ea typeface="方正书宋_GBK"/>
                <a:cs typeface="Times New Roman"/>
              </a:rPr>
              <a:t>=376(cm</a:t>
            </a:r>
            <a:r>
              <a:rPr lang="en-US" altLang="zh-CN" sz="3400" baseline="30000" dirty="0">
                <a:solidFill>
                  <a:srgbClr val="E72582"/>
                </a:solidFill>
                <a:latin typeface="Times New Roman"/>
                <a:ea typeface="方正书宋_GBK"/>
                <a:cs typeface="Times New Roman"/>
              </a:rPr>
              <a:t>2</a:t>
            </a:r>
            <a:r>
              <a:rPr lang="en-US" altLang="zh-CN" sz="3400" dirty="0">
                <a:solidFill>
                  <a:srgbClr val="E72582"/>
                </a:solidFill>
                <a:latin typeface="Times New Roman"/>
                <a:ea typeface="方正书宋_GBK"/>
                <a:cs typeface="Times New Roman"/>
              </a:rPr>
              <a:t>)</a:t>
            </a:r>
            <a:endParaRPr lang="zh-CN" altLang="zh-CN" sz="3400" dirty="0">
              <a:solidFill>
                <a:srgbClr val="E72582"/>
              </a:solidFill>
              <a:latin typeface="NEU-BZ"/>
              <a:ea typeface="方正书宋_GBK"/>
              <a:cs typeface="Times New Roman"/>
            </a:endParaRPr>
          </a:p>
          <a:p>
            <a:pPr lvl="0" algn="just">
              <a:lnSpc>
                <a:spcPct val="150000"/>
              </a:lnSpc>
            </a:pPr>
            <a:r>
              <a:rPr lang="zh-CN" altLang="zh-CN" sz="3400" b="1" dirty="0">
                <a:solidFill>
                  <a:srgbClr val="E72582"/>
                </a:solidFill>
                <a:latin typeface="Times New Roman"/>
                <a:ea typeface="方正仿宋_GBK"/>
                <a:cs typeface="Times New Roman"/>
              </a:rPr>
              <a:t>答</a:t>
            </a:r>
            <a:r>
              <a:rPr lang="en-US" altLang="zh-CN" sz="3400" b="1" dirty="0">
                <a:solidFill>
                  <a:srgbClr val="E72582"/>
                </a:solidFill>
                <a:latin typeface="Times New Roman"/>
                <a:ea typeface="方正书宋_GBK"/>
                <a:cs typeface="Times New Roman"/>
              </a:rPr>
              <a:t>:</a:t>
            </a:r>
            <a:r>
              <a:rPr lang="zh-CN" altLang="zh-CN" sz="3400" b="1" dirty="0">
                <a:solidFill>
                  <a:srgbClr val="E72582"/>
                </a:solidFill>
                <a:latin typeface="Times New Roman"/>
                <a:ea typeface="方正仿宋_GBK"/>
                <a:cs typeface="Times New Roman"/>
              </a:rPr>
              <a:t>至少需要</a:t>
            </a:r>
            <a:r>
              <a:rPr lang="en-US" altLang="zh-CN" sz="3400" dirty="0">
                <a:solidFill>
                  <a:srgbClr val="E72582"/>
                </a:solidFill>
                <a:latin typeface="Times New Roman"/>
                <a:ea typeface="方正书宋_GBK"/>
                <a:cs typeface="Times New Roman"/>
              </a:rPr>
              <a:t>376</a:t>
            </a:r>
            <a:r>
              <a:rPr lang="en-US" altLang="zh-CN" sz="3400" dirty="0">
                <a:solidFill>
                  <a:srgbClr val="E72582"/>
                </a:solidFill>
                <a:latin typeface="Times New Roman"/>
                <a:ea typeface="方正仿宋_GBK"/>
                <a:cs typeface="Times New Roman"/>
              </a:rPr>
              <a:t> </a:t>
            </a:r>
            <a:r>
              <a:rPr lang="en-US" altLang="zh-CN" sz="3400" dirty="0">
                <a:solidFill>
                  <a:srgbClr val="E72582"/>
                </a:solidFill>
                <a:latin typeface="Times New Roman"/>
                <a:ea typeface="方正书宋_GBK"/>
                <a:cs typeface="Times New Roman"/>
              </a:rPr>
              <a:t>cm</a:t>
            </a:r>
            <a:r>
              <a:rPr lang="en-US" altLang="zh-CN" sz="3400" baseline="30000" dirty="0">
                <a:solidFill>
                  <a:srgbClr val="E72582"/>
                </a:solidFill>
                <a:latin typeface="Times New Roman"/>
                <a:ea typeface="方正书宋_GBK"/>
                <a:cs typeface="Times New Roman"/>
              </a:rPr>
              <a:t>2</a:t>
            </a:r>
            <a:r>
              <a:rPr lang="zh-CN" altLang="zh-CN" sz="3400" b="1" dirty="0">
                <a:solidFill>
                  <a:srgbClr val="E72582"/>
                </a:solidFill>
                <a:latin typeface="Times New Roman"/>
                <a:ea typeface="方正仿宋_GBK"/>
                <a:cs typeface="Times New Roman"/>
              </a:rPr>
              <a:t>的包装纸。</a:t>
            </a:r>
            <a:endParaRPr lang="zh-CN" altLang="zh-CN" sz="3400" b="1" dirty="0">
              <a:solidFill>
                <a:srgbClr val="E72582"/>
              </a:solidFill>
              <a:latin typeface="NEU-BZ"/>
              <a:ea typeface="方正书宋_GBK"/>
              <a:cs typeface="Times New Roman"/>
            </a:endParaRPr>
          </a:p>
        </p:txBody>
      </p:sp>
    </p:spTree>
    <p:custDataLst>
      <p:tags r:id="rId1"/>
    </p:custDataLst>
    <p:extLst>
      <p:ext uri="{BB962C8B-B14F-4D97-AF65-F5344CB8AC3E}">
        <p14:creationId xmlns:p14="http://schemas.microsoft.com/office/powerpoint/2010/main" val="47994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BCCE7FB0-9A2C-4BFE-A702-96DF21329C65}"/>
              </a:ext>
            </a:extLst>
          </p:cNvPr>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9" name="矩形: 圆角 8">
            <a:extLst>
              <a:ext uri="{FF2B5EF4-FFF2-40B4-BE49-F238E27FC236}">
                <a16:creationId xmlns:a16="http://schemas.microsoft.com/office/drawing/2014/main" xmlns="" id="{3E7CF916-F700-4FB5-9920-B82A844CF864}"/>
              </a:ext>
            </a:extLst>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t>同步练习</a:t>
            </a:r>
          </a:p>
        </p:txBody>
      </p:sp>
      <p:pic>
        <p:nvPicPr>
          <p:cNvPr id="7" name="image7.jpeg">
            <a:extLst>
              <a:ext uri="{FF2B5EF4-FFF2-40B4-BE49-F238E27FC236}">
                <a16:creationId xmlns:a16="http://schemas.microsoft.com/office/drawing/2014/main" xmlns="" id="{F6BBBF94-BF18-4022-BEEA-1B2BA919E3B6}"/>
              </a:ext>
            </a:extLst>
          </p:cNvPr>
          <p:cNvPicPr/>
          <p:nvPr/>
        </p:nvPicPr>
        <p:blipFill>
          <a:blip r:embed="rId4"/>
          <a:stretch>
            <a:fillRect/>
          </a:stretch>
        </p:blipFill>
        <p:spPr>
          <a:xfrm>
            <a:off x="505460" y="896413"/>
            <a:ext cx="3072751" cy="565082"/>
          </a:xfrm>
          <a:prstGeom prst="rect">
            <a:avLst/>
          </a:prstGeom>
        </p:spPr>
      </p:pic>
      <p:sp>
        <p:nvSpPr>
          <p:cNvPr id="2" name="矩形 1"/>
          <p:cNvSpPr/>
          <p:nvPr/>
        </p:nvSpPr>
        <p:spPr>
          <a:xfrm>
            <a:off x="666749" y="1471020"/>
            <a:ext cx="10845165" cy="1661993"/>
          </a:xfrm>
          <a:prstGeom prst="rect">
            <a:avLst/>
          </a:prstGeom>
        </p:spPr>
        <p:txBody>
          <a:bodyPr wrap="square">
            <a:spAutoFit/>
          </a:bodyPr>
          <a:lstStyle/>
          <a:p>
            <a:pPr algn="just">
              <a:spcAft>
                <a:spcPts val="0"/>
              </a:spcAft>
            </a:pPr>
            <a:r>
              <a:rPr lang="zh-CN" altLang="zh-CN" sz="3400" dirty="0">
                <a:solidFill>
                  <a:srgbClr val="000000"/>
                </a:solidFill>
                <a:latin typeface="Times New Roman"/>
                <a:ea typeface="方正书宋_GBK"/>
                <a:cs typeface="Times New Roman"/>
              </a:rPr>
              <a:t>　　把两个表面积为</a:t>
            </a:r>
            <a:r>
              <a:rPr lang="en-US" altLang="zh-CN" sz="3400" dirty="0">
                <a:solidFill>
                  <a:srgbClr val="000000"/>
                </a:solidFill>
                <a:latin typeface="Times New Roman"/>
                <a:ea typeface="方正书宋_GBK"/>
                <a:cs typeface="Times New Roman"/>
              </a:rPr>
              <a:t>150 cm</a:t>
            </a:r>
            <a:r>
              <a:rPr lang="en-US" altLang="zh-CN" sz="3400" baseline="30000" dirty="0">
                <a:solidFill>
                  <a:srgbClr val="000000"/>
                </a:solidFill>
                <a:latin typeface="Times New Roman"/>
                <a:ea typeface="方正书宋_GBK"/>
                <a:cs typeface="Times New Roman"/>
              </a:rPr>
              <a:t>2</a:t>
            </a:r>
            <a:r>
              <a:rPr lang="zh-CN" altLang="zh-CN" sz="3400" dirty="0">
                <a:solidFill>
                  <a:srgbClr val="000000"/>
                </a:solidFill>
                <a:latin typeface="Times New Roman"/>
                <a:ea typeface="方正书宋_GBK"/>
                <a:cs typeface="Times New Roman"/>
              </a:rPr>
              <a:t>的正方体拼成一个长方体</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拼成的长方体的表面积是多少</a:t>
            </a:r>
            <a:r>
              <a:rPr lang="en-US" altLang="zh-CN" sz="3400" dirty="0">
                <a:solidFill>
                  <a:srgbClr val="000000"/>
                </a:solidFill>
                <a:latin typeface="Times New Roman"/>
                <a:ea typeface="方正书宋_GBK"/>
                <a:cs typeface="Times New Roman"/>
              </a:rPr>
              <a:t>?</a:t>
            </a:r>
            <a:r>
              <a:rPr lang="zh-CN" altLang="zh-CN" sz="3400" dirty="0">
                <a:solidFill>
                  <a:srgbClr val="000000"/>
                </a:solidFill>
                <a:latin typeface="Times New Roman"/>
                <a:ea typeface="方正书宋_GBK"/>
                <a:cs typeface="Times New Roman"/>
              </a:rPr>
              <a:t>拼成的长方体的表面积比原来两个正方体的表面积之和少了多少平方厘米</a:t>
            </a:r>
            <a:r>
              <a:rPr lang="en-US" altLang="zh-CN" sz="3400" dirty="0">
                <a:solidFill>
                  <a:srgbClr val="000000"/>
                </a:solidFill>
                <a:latin typeface="Times New Roman"/>
                <a:ea typeface="方正书宋_GBK"/>
                <a:cs typeface="Times New Roman"/>
              </a:rPr>
              <a:t>?</a:t>
            </a:r>
            <a:endParaRPr lang="zh-CN" altLang="zh-CN" sz="3400" dirty="0">
              <a:solidFill>
                <a:srgbClr val="000000"/>
              </a:solidFill>
              <a:latin typeface="NEU-BZ"/>
              <a:ea typeface="方正书宋_GBK"/>
              <a:cs typeface="Times New Roman"/>
            </a:endParaRPr>
          </a:p>
        </p:txBody>
      </p:sp>
      <p:pic>
        <p:nvPicPr>
          <p:cNvPr id="10" name="image361.jpeg"/>
          <p:cNvPicPr/>
          <p:nvPr/>
        </p:nvPicPr>
        <p:blipFill>
          <a:blip r:embed="rId5"/>
          <a:stretch>
            <a:fillRect/>
          </a:stretch>
        </p:blipFill>
        <p:spPr>
          <a:xfrm>
            <a:off x="9085663" y="3133013"/>
            <a:ext cx="2255437" cy="1353262"/>
          </a:xfrm>
          <a:prstGeom prst="rect">
            <a:avLst/>
          </a:prstGeom>
        </p:spPr>
      </p:pic>
      <p:sp>
        <p:nvSpPr>
          <p:cNvPr id="3" name="矩形 2"/>
          <p:cNvSpPr/>
          <p:nvPr/>
        </p:nvSpPr>
        <p:spPr>
          <a:xfrm>
            <a:off x="809625" y="2990138"/>
            <a:ext cx="10702290" cy="3493264"/>
          </a:xfrm>
          <a:prstGeom prst="rect">
            <a:avLst/>
          </a:prstGeom>
        </p:spPr>
        <p:txBody>
          <a:bodyPr wrap="square">
            <a:spAutoFit/>
          </a:bodyPr>
          <a:lstStyle/>
          <a:p>
            <a:pPr algn="just">
              <a:lnSpc>
                <a:spcPct val="130000"/>
              </a:lnSpc>
              <a:spcAft>
                <a:spcPts val="0"/>
              </a:spcAft>
            </a:pPr>
            <a:r>
              <a:rPr lang="en-US" altLang="zh-CN" sz="3400" dirty="0" smtClean="0">
                <a:solidFill>
                  <a:srgbClr val="E72582"/>
                </a:solidFill>
                <a:latin typeface="Times New Roman"/>
                <a:ea typeface="方正书宋_GBK"/>
                <a:cs typeface="Times New Roman"/>
              </a:rPr>
              <a:t>  150÷6×10 </a:t>
            </a:r>
            <a:endParaRPr lang="en-US" altLang="zh-CN" sz="3400" dirty="0" smtClean="0">
              <a:solidFill>
                <a:srgbClr val="E72582"/>
              </a:solidFill>
              <a:latin typeface="Times New Roman"/>
              <a:ea typeface="方正书宋_GBK"/>
              <a:cs typeface="Times New Roman"/>
            </a:endParaRPr>
          </a:p>
          <a:p>
            <a:pPr algn="just">
              <a:lnSpc>
                <a:spcPct val="130000"/>
              </a:lnSpc>
              <a:spcAft>
                <a:spcPts val="0"/>
              </a:spcAft>
            </a:pPr>
            <a:r>
              <a:rPr lang="en-US" altLang="zh-CN" sz="3400" dirty="0" smtClean="0">
                <a:solidFill>
                  <a:srgbClr val="E72582"/>
                </a:solidFill>
                <a:latin typeface="Times New Roman"/>
                <a:ea typeface="方正书宋_GBK"/>
                <a:cs typeface="Times New Roman"/>
              </a:rPr>
              <a:t>=25×10</a:t>
            </a:r>
          </a:p>
          <a:p>
            <a:pPr algn="just">
              <a:lnSpc>
                <a:spcPct val="130000"/>
              </a:lnSpc>
              <a:spcAft>
                <a:spcPts val="0"/>
              </a:spcAft>
            </a:pPr>
            <a:r>
              <a:rPr lang="en-US" altLang="zh-CN" sz="3400" dirty="0" smtClean="0">
                <a:solidFill>
                  <a:srgbClr val="E72582"/>
                </a:solidFill>
                <a:latin typeface="Times New Roman"/>
                <a:ea typeface="方正书宋_GBK"/>
                <a:cs typeface="Times New Roman"/>
              </a:rPr>
              <a:t>=</a:t>
            </a:r>
            <a:r>
              <a:rPr lang="en-US" altLang="zh-CN" sz="3400" dirty="0">
                <a:solidFill>
                  <a:srgbClr val="E72582"/>
                </a:solidFill>
                <a:latin typeface="Times New Roman"/>
                <a:ea typeface="方正书宋_GBK"/>
                <a:cs typeface="Times New Roman"/>
              </a:rPr>
              <a:t>250(cm</a:t>
            </a:r>
            <a:r>
              <a:rPr lang="en-US" altLang="zh-CN" sz="3400" baseline="30000" dirty="0">
                <a:solidFill>
                  <a:srgbClr val="E72582"/>
                </a:solidFill>
                <a:latin typeface="Times New Roman"/>
                <a:ea typeface="方正书宋_GBK"/>
                <a:cs typeface="Times New Roman"/>
              </a:rPr>
              <a:t>2</a:t>
            </a:r>
            <a:r>
              <a:rPr lang="en-US" altLang="zh-CN" sz="3400" dirty="0">
                <a:solidFill>
                  <a:srgbClr val="E72582"/>
                </a:solidFill>
                <a:latin typeface="Times New Roman"/>
                <a:ea typeface="方正书宋_GBK"/>
                <a:cs typeface="Times New Roman"/>
              </a:rPr>
              <a:t>)</a:t>
            </a:r>
            <a:endParaRPr lang="zh-CN" altLang="zh-CN" sz="3400" dirty="0">
              <a:solidFill>
                <a:srgbClr val="E72582"/>
              </a:solidFill>
              <a:latin typeface="NEU-BZ"/>
              <a:ea typeface="方正书宋_GBK"/>
              <a:cs typeface="Times New Roman"/>
            </a:endParaRPr>
          </a:p>
          <a:p>
            <a:pPr algn="just">
              <a:lnSpc>
                <a:spcPct val="130000"/>
              </a:lnSpc>
              <a:spcAft>
                <a:spcPts val="0"/>
              </a:spcAft>
            </a:pPr>
            <a:r>
              <a:rPr lang="zh-CN" altLang="zh-CN" sz="3400" b="1" dirty="0" smtClean="0">
                <a:solidFill>
                  <a:srgbClr val="E72582"/>
                </a:solidFill>
                <a:latin typeface="Times New Roman"/>
                <a:ea typeface="方正仿宋_GBK"/>
                <a:cs typeface="Times New Roman"/>
              </a:rPr>
              <a:t>答</a:t>
            </a:r>
            <a:r>
              <a:rPr lang="en-US" altLang="zh-CN" sz="3400" b="1" dirty="0">
                <a:solidFill>
                  <a:srgbClr val="E72582"/>
                </a:solidFill>
                <a:latin typeface="Times New Roman"/>
                <a:ea typeface="方正书宋_GBK"/>
                <a:cs typeface="Times New Roman"/>
              </a:rPr>
              <a:t>:</a:t>
            </a:r>
            <a:r>
              <a:rPr lang="zh-CN" altLang="zh-CN" sz="3400" b="1" dirty="0">
                <a:solidFill>
                  <a:srgbClr val="E72582"/>
                </a:solidFill>
                <a:latin typeface="Times New Roman"/>
                <a:ea typeface="方正仿宋_GBK"/>
                <a:cs typeface="Times New Roman"/>
              </a:rPr>
              <a:t>拼成的长方体的表面积是</a:t>
            </a:r>
            <a:r>
              <a:rPr lang="en-US" altLang="zh-CN" sz="3400" dirty="0">
                <a:solidFill>
                  <a:srgbClr val="E72582"/>
                </a:solidFill>
                <a:latin typeface="Times New Roman"/>
                <a:ea typeface="方正书宋_GBK"/>
                <a:cs typeface="Times New Roman"/>
              </a:rPr>
              <a:t>250</a:t>
            </a:r>
            <a:r>
              <a:rPr lang="en-US" altLang="zh-CN" sz="3400" dirty="0">
                <a:solidFill>
                  <a:srgbClr val="E72582"/>
                </a:solidFill>
                <a:latin typeface="Times New Roman"/>
                <a:ea typeface="方正仿宋_GBK"/>
                <a:cs typeface="Times New Roman"/>
              </a:rPr>
              <a:t> </a:t>
            </a:r>
            <a:r>
              <a:rPr lang="en-US" altLang="zh-CN" sz="3400" dirty="0">
                <a:solidFill>
                  <a:srgbClr val="E72582"/>
                </a:solidFill>
                <a:latin typeface="Times New Roman"/>
                <a:ea typeface="方正书宋_GBK"/>
                <a:cs typeface="Times New Roman"/>
              </a:rPr>
              <a:t>cm</a:t>
            </a:r>
            <a:r>
              <a:rPr lang="en-US" altLang="zh-CN" sz="3400" baseline="30000" dirty="0">
                <a:solidFill>
                  <a:srgbClr val="E72582"/>
                </a:solidFill>
                <a:latin typeface="Times New Roman"/>
                <a:ea typeface="方正书宋_GBK"/>
                <a:cs typeface="Times New Roman"/>
              </a:rPr>
              <a:t>2</a:t>
            </a:r>
            <a:r>
              <a:rPr lang="en-US" altLang="zh-CN" sz="3400" dirty="0">
                <a:solidFill>
                  <a:srgbClr val="E72582"/>
                </a:solidFill>
                <a:latin typeface="Times New Roman"/>
                <a:ea typeface="方正书宋_GBK"/>
                <a:cs typeface="Times New Roman"/>
              </a:rPr>
              <a:t>;</a:t>
            </a:r>
            <a:r>
              <a:rPr lang="zh-CN" altLang="zh-CN" sz="3400" b="1" dirty="0">
                <a:solidFill>
                  <a:srgbClr val="E72582"/>
                </a:solidFill>
                <a:latin typeface="Times New Roman"/>
                <a:ea typeface="方正仿宋_GBK"/>
                <a:cs typeface="Times New Roman"/>
              </a:rPr>
              <a:t>拼成的长方体表面积比原来两个正方体的表面积之和少了</a:t>
            </a:r>
            <a:r>
              <a:rPr lang="en-US" altLang="zh-CN" sz="3400" dirty="0">
                <a:solidFill>
                  <a:srgbClr val="E72582"/>
                </a:solidFill>
                <a:latin typeface="Times New Roman"/>
                <a:ea typeface="方正书宋_GBK"/>
                <a:cs typeface="Times New Roman"/>
              </a:rPr>
              <a:t>50</a:t>
            </a:r>
            <a:r>
              <a:rPr lang="en-US" altLang="zh-CN" sz="3400" dirty="0">
                <a:solidFill>
                  <a:srgbClr val="E72582"/>
                </a:solidFill>
                <a:latin typeface="Times New Roman"/>
                <a:ea typeface="方正仿宋_GBK"/>
                <a:cs typeface="Times New Roman"/>
              </a:rPr>
              <a:t> </a:t>
            </a:r>
            <a:r>
              <a:rPr lang="en-US" altLang="zh-CN" sz="3400" dirty="0">
                <a:solidFill>
                  <a:srgbClr val="E72582"/>
                </a:solidFill>
                <a:latin typeface="Times New Roman"/>
                <a:ea typeface="方正书宋_GBK"/>
                <a:cs typeface="Times New Roman"/>
              </a:rPr>
              <a:t>cm</a:t>
            </a:r>
            <a:r>
              <a:rPr lang="en-US" altLang="zh-CN" sz="3400" baseline="30000" dirty="0">
                <a:solidFill>
                  <a:srgbClr val="E72582"/>
                </a:solidFill>
                <a:latin typeface="Times New Roman"/>
                <a:ea typeface="方正书宋_GBK"/>
                <a:cs typeface="Times New Roman"/>
              </a:rPr>
              <a:t>2</a:t>
            </a:r>
            <a:r>
              <a:rPr lang="zh-CN" altLang="zh-CN" sz="3400" b="1" dirty="0" smtClean="0">
                <a:solidFill>
                  <a:srgbClr val="E72582"/>
                </a:solidFill>
                <a:latin typeface="Times New Roman"/>
                <a:ea typeface="方正仿宋_GBK"/>
                <a:cs typeface="Times New Roman"/>
              </a:rPr>
              <a:t>。</a:t>
            </a:r>
            <a:endParaRPr lang="zh-CN" altLang="zh-CN" sz="3400" b="1" dirty="0">
              <a:solidFill>
                <a:srgbClr val="E72582"/>
              </a:solidFill>
              <a:latin typeface="NEU-BZ"/>
              <a:ea typeface="方正书宋_GBK"/>
              <a:cs typeface="Times New Roman"/>
            </a:endParaRPr>
          </a:p>
        </p:txBody>
      </p:sp>
      <p:sp>
        <p:nvSpPr>
          <p:cNvPr id="6" name="矩形 5"/>
          <p:cNvSpPr/>
          <p:nvPr/>
        </p:nvSpPr>
        <p:spPr>
          <a:xfrm>
            <a:off x="4208145" y="3009188"/>
            <a:ext cx="3126105" cy="2132892"/>
          </a:xfrm>
          <a:prstGeom prst="rect">
            <a:avLst/>
          </a:prstGeom>
        </p:spPr>
        <p:txBody>
          <a:bodyPr wrap="square">
            <a:spAutoFit/>
          </a:bodyPr>
          <a:lstStyle/>
          <a:p>
            <a:pPr lvl="0" algn="just">
              <a:lnSpc>
                <a:spcPct val="130000"/>
              </a:lnSpc>
            </a:pPr>
            <a:r>
              <a:rPr lang="en-US" altLang="zh-CN" sz="3400" dirty="0" smtClean="0">
                <a:solidFill>
                  <a:srgbClr val="E72582"/>
                </a:solidFill>
                <a:latin typeface="Times New Roman"/>
                <a:ea typeface="方正书宋_GBK"/>
                <a:cs typeface="Times New Roman"/>
              </a:rPr>
              <a:t>  150×2-250</a:t>
            </a:r>
            <a:endParaRPr lang="en-US" altLang="zh-CN" sz="3400" dirty="0" smtClean="0">
              <a:solidFill>
                <a:srgbClr val="E72582"/>
              </a:solidFill>
              <a:latin typeface="Times New Roman"/>
              <a:ea typeface="方正书宋_GBK"/>
              <a:cs typeface="Times New Roman"/>
            </a:endParaRPr>
          </a:p>
          <a:p>
            <a:pPr lvl="0" algn="just">
              <a:lnSpc>
                <a:spcPct val="130000"/>
              </a:lnSpc>
            </a:pPr>
            <a:r>
              <a:rPr lang="en-US" altLang="zh-CN" sz="3400" dirty="0" smtClean="0">
                <a:solidFill>
                  <a:srgbClr val="E72582"/>
                </a:solidFill>
                <a:latin typeface="Times New Roman"/>
                <a:ea typeface="方正书宋_GBK"/>
                <a:cs typeface="Times New Roman"/>
              </a:rPr>
              <a:t>=300-250</a:t>
            </a:r>
          </a:p>
          <a:p>
            <a:pPr lvl="0" algn="just">
              <a:lnSpc>
                <a:spcPct val="130000"/>
              </a:lnSpc>
            </a:pPr>
            <a:r>
              <a:rPr lang="en-US" altLang="zh-CN" sz="3400" dirty="0" smtClean="0">
                <a:solidFill>
                  <a:srgbClr val="E72582"/>
                </a:solidFill>
                <a:latin typeface="Times New Roman"/>
                <a:ea typeface="方正书宋_GBK"/>
                <a:cs typeface="Times New Roman"/>
              </a:rPr>
              <a:t>=</a:t>
            </a:r>
            <a:r>
              <a:rPr lang="en-US" altLang="zh-CN" sz="3400" dirty="0">
                <a:solidFill>
                  <a:srgbClr val="E72582"/>
                </a:solidFill>
                <a:latin typeface="Times New Roman"/>
                <a:ea typeface="方正书宋_GBK"/>
                <a:cs typeface="Times New Roman"/>
              </a:rPr>
              <a:t>50(cm</a:t>
            </a:r>
            <a:r>
              <a:rPr lang="en-US" altLang="zh-CN" sz="3400" baseline="30000" dirty="0">
                <a:solidFill>
                  <a:srgbClr val="E72582"/>
                </a:solidFill>
                <a:latin typeface="Times New Roman"/>
                <a:ea typeface="方正书宋_GBK"/>
                <a:cs typeface="Times New Roman"/>
              </a:rPr>
              <a:t>2</a:t>
            </a:r>
            <a:r>
              <a:rPr lang="en-US" altLang="zh-CN" sz="3400" dirty="0">
                <a:solidFill>
                  <a:srgbClr val="E72582"/>
                </a:solidFill>
                <a:latin typeface="Times New Roman"/>
                <a:ea typeface="方正书宋_GBK"/>
                <a:cs typeface="Times New Roman"/>
              </a:rPr>
              <a:t>)</a:t>
            </a:r>
            <a:endParaRPr lang="zh-CN" altLang="zh-CN" sz="3400" dirty="0">
              <a:solidFill>
                <a:srgbClr val="E72582"/>
              </a:solidFill>
              <a:latin typeface="NEU-BZ"/>
              <a:ea typeface="方正书宋_GBK"/>
              <a:cs typeface="Times New Roman"/>
            </a:endParaRPr>
          </a:p>
        </p:txBody>
      </p:sp>
    </p:spTree>
    <p:custDataLst>
      <p:tags r:id="rId1"/>
    </p:custDataLst>
    <p:extLst>
      <p:ext uri="{BB962C8B-B14F-4D97-AF65-F5344CB8AC3E}">
        <p14:creationId xmlns:p14="http://schemas.microsoft.com/office/powerpoint/2010/main" val="243590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 name="副标题 146"/>
          <p:cNvSpPr txBox="1"/>
          <p:nvPr>
            <p:custDataLst>
              <p:tags r:id="rId2"/>
            </p:custDataLst>
          </p:nvPr>
        </p:nvSpPr>
        <p:spPr>
          <a:xfrm>
            <a:off x="635" y="2189480"/>
            <a:ext cx="12197715" cy="998855"/>
          </a:xfrm>
          <a:prstGeom prst="rect">
            <a:avLst/>
          </a:prstGeom>
        </p:spPr>
        <p:txBody>
          <a:bodyPr vert="horz" lIns="90000" tIns="46800" rIns="90000" bIns="46800" rtlCol="0">
            <a:noAutofit/>
          </a:bodyPr>
          <a:lstStyle>
            <a:lvl1pPr marL="0" indent="0" algn="ctr" defTabSz="914400" rtl="0" eaLnBrk="1" fontAlgn="auto" latinLnBrk="0" hangingPunct="1">
              <a:lnSpc>
                <a:spcPct val="110000"/>
              </a:lnSpc>
              <a:spcBef>
                <a:spcPts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en-US" sz="5000" b="1" dirty="0">
                <a:latin typeface="方正大标宋简体" panose="02000000000000000000" pitchFamily="2" charset="-122"/>
                <a:ea typeface="方正大标宋简体" panose="02000000000000000000" pitchFamily="2" charset="-122"/>
                <a:cs typeface="汉仪雅酷黑 95W" panose="020B0A04020202020204" charset="-122"/>
              </a:rPr>
              <a:t>谢谢观看</a:t>
            </a:r>
          </a:p>
        </p:txBody>
      </p:sp>
      <p:cxnSp>
        <p:nvCxnSpPr>
          <p:cNvPr id="53" name="直接连接符 52"/>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2"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702644" y="4152516"/>
            <a:ext cx="2933868" cy="369332"/>
          </a:xfrm>
          <a:prstGeom prst="rect">
            <a:avLst/>
          </a:prstGeom>
          <a:noFill/>
        </p:spPr>
        <p:txBody>
          <a:bodyPr wrap="square" rtlCol="0">
            <a:spAutoFit/>
          </a:bodyPr>
          <a:lstStyle/>
          <a:p>
            <a:pPr algn="ctr"/>
            <a:r>
              <a:rPr lang="zh-CN" altLang="en-US" dirty="0">
                <a:solidFill>
                  <a:schemeClr val="bg1"/>
                </a:solidFill>
                <a:latin typeface="+mj-ea"/>
                <a:ea typeface="+mj-ea"/>
              </a:rPr>
              <a:t>北师大</a:t>
            </a:r>
            <a:r>
              <a:rPr lang="zh-CN" altLang="en-US">
                <a:solidFill>
                  <a:schemeClr val="bg1"/>
                </a:solidFill>
                <a:latin typeface="+mj-ea"/>
                <a:ea typeface="+mj-ea"/>
              </a:rPr>
              <a:t>版</a:t>
            </a:r>
            <a:r>
              <a:rPr lang="en-US" altLang="zh-CN">
                <a:solidFill>
                  <a:schemeClr val="bg1"/>
                </a:solidFill>
                <a:latin typeface="+mj-ea"/>
                <a:ea typeface="+mj-ea"/>
              </a:rPr>
              <a:t>  </a:t>
            </a:r>
            <a:r>
              <a:rPr lang="zh-CN" altLang="en-US" smtClean="0">
                <a:solidFill>
                  <a:schemeClr val="bg1"/>
                </a:solidFill>
                <a:latin typeface="+mj-ea"/>
                <a:ea typeface="+mj-ea"/>
              </a:rPr>
              <a:t>五年级</a:t>
            </a:r>
            <a:r>
              <a:rPr lang="zh-CN" altLang="en-US" dirty="0" smtClean="0">
                <a:solidFill>
                  <a:schemeClr val="bg1"/>
                </a:solidFill>
                <a:latin typeface="+mj-ea"/>
                <a:ea typeface="+mj-ea"/>
              </a:rPr>
              <a:t>数学下册</a:t>
            </a:r>
            <a:endParaRPr lang="zh-CN" altLang="en-US" dirty="0">
              <a:solidFill>
                <a:schemeClr val="bg1"/>
              </a:solidFill>
              <a:latin typeface="+mj-ea"/>
              <a:ea typeface="+mj-ea"/>
            </a:endParaRPr>
          </a:p>
        </p:txBody>
      </p:sp>
      <p:sp>
        <p:nvSpPr>
          <p:cNvPr id="64" name="文本框 63"/>
          <p:cNvSpPr txBox="1"/>
          <p:nvPr/>
        </p:nvSpPr>
        <p:spPr>
          <a:xfrm>
            <a:off x="3015297" y="3188335"/>
            <a:ext cx="6161405" cy="613694"/>
          </a:xfrm>
          <a:prstGeom prst="rect">
            <a:avLst/>
          </a:prstGeom>
          <a:noFill/>
        </p:spPr>
        <p:txBody>
          <a:bodyPr wrap="square" rtlCol="0">
            <a:spAutoFit/>
          </a:bodyPr>
          <a:lstStyle/>
          <a:p>
            <a:pPr algn="ctr" fontAlgn="auto">
              <a:lnSpc>
                <a:spcPct val="150000"/>
              </a:lnSpc>
            </a:pPr>
            <a:r>
              <a:rPr lang="en-US" altLang="zh-CN" sz="1200" dirty="0">
                <a:solidFill>
                  <a:schemeClr val="tx1">
                    <a:lumMod val="50000"/>
                    <a:lumOff val="50000"/>
                  </a:schemeClr>
                </a:solidFill>
                <a:latin typeface="+mj-ea"/>
                <a:ea typeface="+mj-ea"/>
                <a:cs typeface="+mj-lt"/>
              </a:rPr>
              <a:t>This is the last of the postings.</a:t>
            </a:r>
          </a:p>
          <a:p>
            <a:pPr algn="ctr" fontAlgn="auto">
              <a:lnSpc>
                <a:spcPct val="150000"/>
              </a:lnSpc>
            </a:pPr>
            <a:r>
              <a:rPr lang="en-US" altLang="zh-CN" sz="1200" dirty="0">
                <a:solidFill>
                  <a:schemeClr val="tx1">
                    <a:lumMod val="50000"/>
                    <a:lumOff val="50000"/>
                  </a:schemeClr>
                </a:solidFill>
                <a:latin typeface="+mj-ea"/>
                <a:ea typeface="+mj-ea"/>
                <a:cs typeface="+mj-lt"/>
              </a:rPr>
              <a:t>Thank you for watching.</a:t>
            </a:r>
            <a:endParaRPr lang="zh-CN" altLang="en-US" sz="1200" dirty="0">
              <a:solidFill>
                <a:schemeClr val="tx1">
                  <a:lumMod val="50000"/>
                  <a:lumOff val="50000"/>
                </a:schemeClr>
              </a:solidFill>
              <a:latin typeface="+mj-ea"/>
              <a:ea typeface="+mj-ea"/>
              <a:cs typeface="+mj-lt"/>
            </a:endParaRPr>
          </a:p>
        </p:txBody>
      </p:sp>
      <p:sp>
        <p:nvSpPr>
          <p:cNvPr id="65" name="矩形: 圆角 64"/>
          <p:cNvSpPr/>
          <p:nvPr/>
        </p:nvSpPr>
        <p:spPr>
          <a:xfrm>
            <a:off x="3435350" y="1619528"/>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TotalTime>
  <Words>244</Words>
  <Application>Microsoft Office PowerPoint</Application>
  <PresentationFormat>自定义</PresentationFormat>
  <Paragraphs>37</Paragraphs>
  <Slides>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vt:i4>
      </vt:variant>
    </vt:vector>
  </HeadingPairs>
  <TitlesOfParts>
    <vt:vector size="21" baseType="lpstr">
      <vt:lpstr>Arial</vt:lpstr>
      <vt:lpstr>宋体</vt:lpstr>
      <vt:lpstr>方正仿宋_GBK</vt:lpstr>
      <vt:lpstr>Times New Roman</vt:lpstr>
      <vt:lpstr>方正隶变_GBK</vt:lpstr>
      <vt:lpstr>方正小标宋_GBK</vt:lpstr>
      <vt:lpstr>方正大标宋_GBK</vt:lpstr>
      <vt:lpstr>方正书宋_GBK</vt:lpstr>
      <vt:lpstr>NEU-BZ</vt:lpstr>
      <vt:lpstr>汉仪雅酷黑 95W</vt:lpstr>
      <vt:lpstr>微软雅黑</vt:lpstr>
      <vt:lpstr>方正大标宋简体</vt:lpstr>
      <vt:lpstr>Wingdings</vt:lpstr>
      <vt:lpstr>方正黑体_GBK</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Administrator</cp:lastModifiedBy>
  <cp:revision>230</cp:revision>
  <dcterms:created xsi:type="dcterms:W3CDTF">2019-06-19T02:08:00Z</dcterms:created>
  <dcterms:modified xsi:type="dcterms:W3CDTF">2026-03-18T07:01:44Z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0120116FAA4943239CF14053B68F4A85</vt:lpwstr>
  </property>
</Properties>
</file>