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22" r:id="rId7"/>
    <p:sldId id="514" r:id="rId8"/>
    <p:sldId id="515" r:id="rId9"/>
    <p:sldId id="511" r:id="rId10"/>
    <p:sldId id="427" r:id="rId11"/>
  </p:sldIdLst>
  <p:sldSz cx="12192000" cy="6858000"/>
  <p:notesSz cx="6858000" cy="9144000"/>
  <p:embeddedFontLst>
    <p:embeddedFont>
      <p:font typeface="方正大标宋简体" charset="-122"/>
      <p:regular r:id="rId12"/>
    </p:embeddedFont>
    <p:embeddedFont>
      <p:font typeface="方正小标宋_GBK" pitchFamily="65" charset="-122"/>
      <p:regular r:id="rId13"/>
    </p:embeddedFont>
    <p:embeddedFont>
      <p:font typeface="Cambria Math" pitchFamily="18" charset="0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仿宋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隶变_GBK" pitchFamily="65" charset="-122"/>
      <p:regular r:id="rId23"/>
    </p:embeddedFont>
    <p:embeddedFont>
      <p:font typeface="方正大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49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相遇问题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25" y="1590675"/>
            <a:ext cx="84867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解方程。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12</a:t>
            </a:r>
            <a:r>
              <a:rPr lang="en-US" altLang="zh-CN" sz="3400" i="1" dirty="0" smtClean="0"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</a:rPr>
              <a:t>+3</a:t>
            </a:r>
            <a:r>
              <a:rPr lang="en-US" altLang="zh-CN" sz="3400" i="1" dirty="0" smtClean="0"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</a:rPr>
              <a:t>=24</a:t>
            </a:r>
          </a:p>
        </p:txBody>
      </p:sp>
      <p:sp>
        <p:nvSpPr>
          <p:cNvPr id="6" name="矩形 5"/>
          <p:cNvSpPr/>
          <p:nvPr/>
        </p:nvSpPr>
        <p:spPr>
          <a:xfrm>
            <a:off x="609599" y="3121576"/>
            <a:ext cx="412432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=24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=24÷15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方正仿宋_GBK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8212" y="2345680"/>
            <a:ext cx="4050958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6</a:t>
            </a:r>
            <a:r>
              <a:rPr lang="en-US" altLang="zh-CN" sz="3400" i="1" dirty="0" smtClean="0">
                <a:latin typeface="Times New Roman"/>
                <a:ea typeface="宋体"/>
              </a:rPr>
              <a:t>y</a:t>
            </a:r>
            <a:r>
              <a:rPr lang="en-US" altLang="zh-CN" sz="3400" dirty="0" smtClean="0">
                <a:latin typeface="Times New Roman"/>
                <a:ea typeface="宋体"/>
              </a:rPr>
              <a:t>-4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</a:rPr>
              <a:t>5</a:t>
            </a:r>
            <a:r>
              <a:rPr lang="en-US" altLang="zh-CN" sz="3400" i="1" dirty="0" smtClean="0">
                <a:latin typeface="Times New Roman"/>
                <a:ea typeface="宋体"/>
              </a:rPr>
              <a:t>y</a:t>
            </a:r>
            <a:r>
              <a:rPr lang="en-US" altLang="zh-CN" sz="3400" dirty="0" smtClean="0">
                <a:latin typeface="Times New Roman"/>
                <a:ea typeface="宋体"/>
              </a:rPr>
              <a:t>=13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</a:rPr>
              <a:t>5</a:t>
            </a:r>
          </a:p>
        </p:txBody>
      </p:sp>
      <p:sp>
        <p:nvSpPr>
          <p:cNvPr id="10" name="矩形 9"/>
          <p:cNvSpPr/>
          <p:nvPr/>
        </p:nvSpPr>
        <p:spPr>
          <a:xfrm>
            <a:off x="5889624" y="3230706"/>
            <a:ext cx="44815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  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5÷1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238250" y="1028701"/>
            <a:ext cx="7605457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-0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6=2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</a:t>
            </a:r>
          </a:p>
        </p:txBody>
      </p:sp>
      <p:sp>
        <p:nvSpPr>
          <p:cNvPr id="6" name="矩形 5"/>
          <p:cNvSpPr/>
          <p:nvPr/>
        </p:nvSpPr>
        <p:spPr>
          <a:xfrm>
            <a:off x="1238250" y="1813173"/>
            <a:ext cx="380272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4+0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 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=3÷4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 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=0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150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京张铁路全长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182 km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列车从北京北站开往张家口站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每时行驶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km,B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列车从张家口站开往北京北站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每时行驶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70 km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。两列车同时出发。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估计两车在何处相遇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Cambria Math"/>
                <a:ea typeface="宋体"/>
                <a:cs typeface="Cambria Math"/>
              </a:rPr>
              <a:t>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在图中标出来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27407" y="2581909"/>
            <a:ext cx="5293067" cy="2799715"/>
          </a:xfrm>
          <a:prstGeom prst="rect">
            <a:avLst/>
          </a:prstGeom>
        </p:spPr>
      </p:pic>
      <p:pic>
        <p:nvPicPr>
          <p:cNvPr id="10" name="image33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33771" y="2581909"/>
            <a:ext cx="5078144" cy="285105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31088" y="4838993"/>
            <a:ext cx="2800767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如右图所示。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出发后几时相遇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根据题意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写出等量关系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98003"/>
            <a:ext cx="10020301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列车行驶的路程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列车行驶的路程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总路程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km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列方程解决问题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33771" y="1553209"/>
            <a:ext cx="5078144" cy="28510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9175" y="1837665"/>
            <a:ext cx="69151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设出发后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时相遇。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60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+70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=182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130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=182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出发后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时相遇。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14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850582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相遇地点距离北京北站多远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04928" y="1686559"/>
            <a:ext cx="5078144" cy="28510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4425" y="1976686"/>
            <a:ext cx="532447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60×1.4=84(km)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相遇地点距离北京北站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甲、乙两个工程队同时从两端开凿一条长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9.6 km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的隧道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甲工程队每天完成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0.7 km,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乙工程队每天完成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0.9 km,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几天可以完成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写出等量关系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再列方程解答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4390" y="2456412"/>
            <a:ext cx="10677525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甲工程队开凿的长度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乙工程队开凿的长度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=9.6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天可以完成。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天可以完成。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8175" y="1476376"/>
            <a:ext cx="10873740" cy="2069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龟兔准备进行第二次赛跑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兔子让乌龟先跑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米后再跑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如果兔子每分跑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210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乌龟每分跑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兔子跑几分后就能追上乌龟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1472" y="3545853"/>
            <a:ext cx="7543800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1000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÷(210-10)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=1000÷200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兔子跑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分后就能追上乌龟。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324</Words>
  <Application>Microsoft Office PowerPoint</Application>
  <PresentationFormat>自定义</PresentationFormat>
  <Paragraphs>67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方正大标宋简体</vt:lpstr>
      <vt:lpstr>汉仪雅酷黑 95W</vt:lpstr>
      <vt:lpstr>方正小标宋_GBK</vt:lpstr>
      <vt:lpstr>Cambria Math</vt:lpstr>
      <vt:lpstr>Times New Roman</vt:lpstr>
      <vt:lpstr>Calibri</vt:lpstr>
      <vt:lpstr>方正仿宋_GBK</vt:lpstr>
      <vt:lpstr>方正黑体_GBK</vt:lpstr>
      <vt:lpstr>微软雅黑</vt:lpstr>
      <vt:lpstr>方正隶变_GBK</vt:lpstr>
      <vt:lpstr>Wingdings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2026-03-17T08:48:57Z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