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8" r:id="rId11"/>
    <p:sldId id="511" r:id="rId12"/>
    <p:sldId id="519" r:id="rId13"/>
    <p:sldId id="520" r:id="rId14"/>
    <p:sldId id="427" r:id="rId15"/>
  </p:sldIdLst>
  <p:sldSz cx="12192000" cy="6858000"/>
  <p:notesSz cx="6858000" cy="9144000"/>
  <p:embeddedFontLs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小标宋_GBK" pitchFamily="65" charset="-122"/>
      <p:regular r:id="rId19"/>
    </p:embeddedFont>
    <p:embeddedFont>
      <p:font typeface="Cambria Math" pitchFamily="18" charset="0"/>
      <p:regular r:id="rId20"/>
    </p:embeddedFont>
    <p:embeddedFont>
      <p:font typeface="方正隶变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方正黑体_GBK" pitchFamily="65" charset="-122"/>
      <p:regular r:id="rId30"/>
    </p:embeddedFont>
    <p:embeddedFont>
      <p:font typeface="微软雅黑" pitchFamily="34" charset="-122"/>
      <p:regular r:id="rId31"/>
      <p:bold r:id="rId32"/>
    </p:embeddedFont>
    <p:embeddedFont>
      <p:font typeface="方正书宋_GBK" pitchFamily="65" charset="-122"/>
      <p:regular r:id="rId33"/>
    </p:embeddedFont>
    <p:embeddedFont>
      <p:font typeface="方正仿宋_GBK" pitchFamily="65" charset="-122"/>
      <p:regular r:id="rId34"/>
    </p:embeddedFont>
    <p:embeddedFont>
      <p:font typeface="方正楷体_GBK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79326" autoAdjust="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D1B10-50D4-465E-A6B3-78034E07D5E3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3C465-AD81-4243-BB57-3E2AC7730D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25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3C465-AD81-4243-BB57-3E2AC7730D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4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34.png"/><Relationship Id="rId4" Type="http://schemas.openxmlformats.org/officeDocument/2006/relationships/image" Target="../media/image33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tif"/><Relationship Id="rId5" Type="http://schemas.openxmlformats.org/officeDocument/2006/relationships/image" Target="../media/image9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数与代数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90549" y="861094"/>
                <a:ext cx="10921365" cy="3051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5.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折纸手工课上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淘气用一张彩纸的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折飞机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笑笑用同样的彩纸的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折千纸鹤。笑笑比淘气多用了一张彩纸的几分之几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如果两人共用一张彩纸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够吗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49" y="861094"/>
                <a:ext cx="10921365" cy="3051413"/>
              </a:xfrm>
              <a:prstGeom prst="rect">
                <a:avLst/>
              </a:prstGeom>
              <a:blipFill rotWithShape="1">
                <a:blip r:embed="rId4"/>
                <a:stretch>
                  <a:fillRect l="-1563" r="-1563" b="-4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56840" y="3784055"/>
                <a:ext cx="10697925" cy="27365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&gt;1</a:t>
                </a:r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lvl="0" algn="just">
                  <a:lnSpc>
                    <a:spcPct val="12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笑笑比淘气多用了一张彩纸的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。如果两人共用一张彩纸是不够的。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840" y="3784055"/>
                <a:ext cx="10697925" cy="2736583"/>
              </a:xfrm>
              <a:prstGeom prst="rect">
                <a:avLst/>
              </a:prstGeom>
              <a:blipFill rotWithShape="1">
                <a:blip r:embed="rId5"/>
                <a:stretch>
                  <a:fillRect l="-1538" r="-1652" b="-5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04849" y="861094"/>
                <a:ext cx="10807065" cy="1113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6.</a:t>
                </a:r>
                <a:r>
                  <a:rPr lang="zh-CN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一本书有</a:t>
                </a:r>
                <a:r>
                  <a:rPr lang="en-US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126</a:t>
                </a:r>
                <a:r>
                  <a:rPr lang="zh-CN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页</a:t>
                </a:r>
                <a:r>
                  <a:rPr lang="en-US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小丽已经看了它的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pc="-15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spc="-15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 spc="-15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spc="-15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小丽已经看了多少页</a:t>
                </a:r>
                <a:r>
                  <a:rPr lang="en-US" altLang="zh-CN" sz="3400" spc="-15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spc="-15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49" y="861094"/>
                <a:ext cx="10807065" cy="1113318"/>
              </a:xfrm>
              <a:prstGeom prst="rect">
                <a:avLst/>
              </a:prstGeom>
              <a:blipFill rotWithShape="1">
                <a:blip r:embed="rId4"/>
                <a:stretch>
                  <a:fillRect l="-1580" r="-790" b="-9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185466" y="2143124"/>
                <a:ext cx="9387284" cy="1990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126×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=84(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页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小丽已经看了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84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页。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466" y="2143124"/>
                <a:ext cx="9387284" cy="1990930"/>
              </a:xfrm>
              <a:prstGeom prst="rect">
                <a:avLst/>
              </a:prstGeom>
              <a:blipFill rotWithShape="1">
                <a:blip r:embed="rId5"/>
                <a:stretch>
                  <a:fillRect l="-1753" b="-5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3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8649" y="2576812"/>
            <a:ext cx="4519776" cy="14524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8649" y="861094"/>
            <a:ext cx="1088326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一本书打六折后的价钱是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这本书的原价是多少元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先画图表示数量关系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再列方程解答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1625" y="2511617"/>
            <a:ext cx="6448426" cy="79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设这本书的原价是</a:t>
            </a:r>
            <a:r>
              <a:rPr lang="en-US" altLang="zh-CN" sz="3400" b="1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en-US" altLang="zh-CN" sz="3400" b="1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5800725" y="3112552"/>
                <a:ext cx="5743576" cy="27767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     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=24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      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=40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</a:b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这本书的原价是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40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725" y="3112552"/>
                <a:ext cx="5743576" cy="2776722"/>
              </a:xfrm>
              <a:prstGeom prst="rect">
                <a:avLst/>
              </a:prstGeom>
              <a:blipFill rotWithShape="1">
                <a:blip r:embed="rId5"/>
                <a:stretch>
                  <a:fillRect l="-2972" b="-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8169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2" name="矩形 1"/>
          <p:cNvSpPr/>
          <p:nvPr/>
        </p:nvSpPr>
        <p:spPr>
          <a:xfrm>
            <a:off x="676275" y="861094"/>
            <a:ext cx="10835640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甲、乙两个修路队合修一条长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米的公路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从两边向中间同时修。甲队每天修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乙队每天修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经过几天能完成任务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用方程解答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0820" y="2908770"/>
            <a:ext cx="6315075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设经过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天完成任务。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52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+48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=800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100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=800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经过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天能完成任务。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169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660620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涂一涂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17.jpeg"/>
          <p:cNvPicPr/>
          <p:nvPr/>
        </p:nvPicPr>
        <p:blipFill rotWithShape="1">
          <a:blip r:embed="rId5"/>
          <a:srcRect r="54690"/>
          <a:stretch/>
        </p:blipFill>
        <p:spPr>
          <a:xfrm>
            <a:off x="852090" y="1672856"/>
            <a:ext cx="7120335" cy="1756144"/>
          </a:xfrm>
          <a:prstGeom prst="rect">
            <a:avLst/>
          </a:prstGeom>
        </p:spPr>
      </p:pic>
      <p:pic>
        <p:nvPicPr>
          <p:cNvPr id="11" name="image380.jpeg"/>
          <p:cNvPicPr/>
          <p:nvPr/>
        </p:nvPicPr>
        <p:blipFill rotWithShape="1">
          <a:blip r:embed="rId6"/>
          <a:srcRect r="86775"/>
          <a:stretch/>
        </p:blipFill>
        <p:spPr>
          <a:xfrm>
            <a:off x="852090" y="1672856"/>
            <a:ext cx="2100660" cy="1817761"/>
          </a:xfrm>
          <a:prstGeom prst="rect">
            <a:avLst/>
          </a:prstGeom>
        </p:spPr>
      </p:pic>
      <p:pic>
        <p:nvPicPr>
          <p:cNvPr id="12" name="image380.jpeg"/>
          <p:cNvPicPr/>
          <p:nvPr/>
        </p:nvPicPr>
        <p:blipFill rotWithShape="1">
          <a:blip r:embed="rId6"/>
          <a:srcRect l="19109" r="55499"/>
          <a:stretch/>
        </p:blipFill>
        <p:spPr>
          <a:xfrm>
            <a:off x="3837137" y="1672856"/>
            <a:ext cx="4000500" cy="180299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82870" y="3679393"/>
                <a:ext cx="6622880" cy="8432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÷3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870" y="3679393"/>
                <a:ext cx="6622880" cy="843244"/>
              </a:xfrm>
              <a:prstGeom prst="rect">
                <a:avLst/>
              </a:prstGeom>
              <a:blipFill rotWithShape="1">
                <a:blip r:embed="rId7"/>
                <a:stretch>
                  <a:fillRect b="-13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423252" y="3574624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252" y="3574624"/>
                <a:ext cx="505267" cy="95667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6224574" y="3550252"/>
                <a:ext cx="718466" cy="9660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4574" y="3550252"/>
                <a:ext cx="718466" cy="96603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7.jpeg"/>
          <p:cNvPicPr/>
          <p:nvPr/>
        </p:nvPicPr>
        <p:blipFill rotWithShape="1">
          <a:blip r:embed="rId4"/>
          <a:srcRect l="49431"/>
          <a:stretch/>
        </p:blipFill>
        <p:spPr>
          <a:xfrm>
            <a:off x="819150" y="1148981"/>
            <a:ext cx="7946816" cy="17561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596965" y="2933700"/>
                <a:ext cx="7169001" cy="1218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×3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　　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12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965" y="2933700"/>
                <a:ext cx="7169001" cy="1218732"/>
              </a:xfrm>
              <a:prstGeom prst="rect">
                <a:avLst/>
              </a:prstGeom>
              <a:blipFill rotWithShape="1">
                <a:blip r:embed="rId5"/>
                <a:stretch>
                  <a:fillRect b="-1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80.jpeg"/>
          <p:cNvPicPr/>
          <p:nvPr/>
        </p:nvPicPr>
        <p:blipFill rotWithShape="1">
          <a:blip r:embed="rId6"/>
          <a:srcRect l="50000" t="10320" r="26615"/>
          <a:stretch/>
        </p:blipFill>
        <p:spPr>
          <a:xfrm>
            <a:off x="900350" y="1339745"/>
            <a:ext cx="3653503" cy="1603478"/>
          </a:xfrm>
          <a:prstGeom prst="rect">
            <a:avLst/>
          </a:prstGeom>
        </p:spPr>
      </p:pic>
      <p:pic>
        <p:nvPicPr>
          <p:cNvPr id="9" name="image380.jpeg"/>
          <p:cNvPicPr/>
          <p:nvPr/>
        </p:nvPicPr>
        <p:blipFill rotWithShape="1">
          <a:blip r:embed="rId6"/>
          <a:srcRect l="82265"/>
          <a:stretch/>
        </p:blipFill>
        <p:spPr>
          <a:xfrm>
            <a:off x="6008687" y="1148981"/>
            <a:ext cx="2721450" cy="17561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926126" y="3066557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126" y="3066557"/>
                <a:ext cx="505267" cy="96904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7828238" y="33264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861095"/>
            <a:ext cx="647320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计算下面各题。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733425" y="1672856"/>
                <a:ext cx="10778490" cy="12145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a typeface="Cambria Math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25" y="1672856"/>
                <a:ext cx="10778490" cy="12145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05460" y="2773056"/>
                <a:ext cx="2323465" cy="22292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2773056"/>
                <a:ext cx="2323465" cy="2229200"/>
              </a:xfrm>
              <a:prstGeom prst="rect">
                <a:avLst/>
              </a:prstGeom>
              <a:blipFill rotWithShape="1">
                <a:blip r:embed="rId5"/>
                <a:stretch>
                  <a:fillRect l="-7349" b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573943" y="2814551"/>
                <a:ext cx="1912582" cy="23211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3943" y="2814551"/>
                <a:ext cx="1912582" cy="2321148"/>
              </a:xfrm>
              <a:prstGeom prst="rect">
                <a:avLst/>
              </a:prstGeom>
              <a:blipFill rotWithShape="1">
                <a:blip r:embed="rId6"/>
                <a:stretch>
                  <a:fillRect l="-8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593" y="2992131"/>
            <a:ext cx="2630805" cy="3098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81076" y="971550"/>
                <a:ext cx="5600700" cy="835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latin typeface="Times New Roman"/>
                    <a:ea typeface="宋体"/>
                  </a:rPr>
                  <a:t>65×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÷18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076" y="971550"/>
                <a:ext cx="5600700" cy="835485"/>
              </a:xfrm>
              <a:prstGeom prst="rect">
                <a:avLst/>
              </a:prstGeom>
              <a:blipFill rotWithShape="1">
                <a:blip r:embed="rId4"/>
                <a:stretch>
                  <a:fillRect l="-3047" t="-1460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894610"/>
            <a:ext cx="2895600" cy="106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14375" y="1778460"/>
                <a:ext cx="1695450" cy="1908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65×2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=26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	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5" y="1778460"/>
                <a:ext cx="1695450" cy="1908471"/>
              </a:xfrm>
              <a:prstGeom prst="rect">
                <a:avLst/>
              </a:prstGeom>
              <a:blipFill rotWithShape="1">
                <a:blip r:embed="rId6"/>
                <a:stretch>
                  <a:fillRect l="-9712" b="-10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476750" y="1734337"/>
                <a:ext cx="1990725" cy="2227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30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6750" y="1734337"/>
                <a:ext cx="1990725" cy="2227469"/>
              </a:xfrm>
              <a:prstGeom prst="rect">
                <a:avLst/>
              </a:prstGeom>
              <a:blipFill rotWithShape="1">
                <a:blip r:embed="rId7"/>
                <a:stretch>
                  <a:fillRect l="-8257" b="-3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4" y="2085338"/>
            <a:ext cx="1890713" cy="1816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71" y="1047750"/>
            <a:ext cx="24733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769" y="1047750"/>
            <a:ext cx="3033712" cy="108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054258" y="2098954"/>
                <a:ext cx="1552575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=0</a:t>
                </a:r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258" y="2098954"/>
                <a:ext cx="1552575" cy="1991892"/>
              </a:xfrm>
              <a:prstGeom prst="rect">
                <a:avLst/>
              </a:prstGeom>
              <a:blipFill rotWithShape="1">
                <a:blip r:embed="rId6"/>
                <a:stretch>
                  <a:fillRect l="-10980" b="-2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652" y="2223608"/>
            <a:ext cx="3916045" cy="328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09838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38200" y="1672857"/>
                <a:ext cx="8305800" cy="18954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  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</a:b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672857"/>
                <a:ext cx="8305800" cy="189545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143000" y="2746488"/>
                <a:ext cx="3048000" cy="23207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: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40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2746488"/>
                <a:ext cx="3048000" cy="2320700"/>
              </a:xfrm>
              <a:prstGeom prst="rect">
                <a:avLst/>
              </a:prstGeom>
              <a:blipFill rotWithShape="1">
                <a:blip r:embed="rId5"/>
                <a:stretch>
                  <a:fillRect l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343400" y="1771650"/>
            <a:ext cx="33432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+6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=17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20027" y="1714500"/>
            <a:ext cx="316229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-4=12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39076" y="2538292"/>
            <a:ext cx="37814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=12+4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=16÷0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=80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5775" y="2578651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9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1÷9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725" y="911979"/>
            <a:ext cx="108900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两名同学对幸福小区某一天的垃圾分类情况进行了调查。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0918040"/>
                  </p:ext>
                </p:extLst>
              </p:nvPr>
            </p:nvGraphicFramePr>
            <p:xfrm>
              <a:off x="1085851" y="1537057"/>
              <a:ext cx="7153274" cy="220471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81274"/>
                    <a:gridCol w="1181100"/>
                    <a:gridCol w="1123950"/>
                    <a:gridCol w="1123950"/>
                    <a:gridCol w="1143000"/>
                  </a:tblGrid>
                  <a:tr h="1053743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可回收物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厨余垃圾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有害垃圾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其他垃圾</a:t>
                          </a:r>
                          <a:endParaRPr lang="zh-CN" sz="34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9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占垃圾总数的几分之几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4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4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4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4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4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34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4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4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4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?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0918040"/>
                  </p:ext>
                </p:extLst>
              </p:nvPr>
            </p:nvGraphicFramePr>
            <p:xfrm>
              <a:off x="1085851" y="1537057"/>
              <a:ext cx="7153274" cy="220471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81274"/>
                    <a:gridCol w="1181100"/>
                    <a:gridCol w="1123950"/>
                    <a:gridCol w="1123950"/>
                    <a:gridCol w="1143000"/>
                  </a:tblGrid>
                  <a:tr h="106553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可回收物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厨余垃圾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有害垃圾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其他垃圾</a:t>
                          </a:r>
                          <a:endParaRPr lang="zh-CN" sz="340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9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占垃圾总数的几分之几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19689" t="-103209" r="-288601" b="-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33514" t="-103209" r="-201081" b="-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35870" t="-103209" r="-102174" b="-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?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矩形 7"/>
          <p:cNvSpPr/>
          <p:nvPr/>
        </p:nvSpPr>
        <p:spPr>
          <a:xfrm>
            <a:off x="828675" y="3817582"/>
            <a:ext cx="10515600" cy="138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其他垃圾占垃圾总数的几分之几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381125" y="4612586"/>
                <a:ext cx="9029700" cy="1837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</a:b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其他垃圾占垃圾总数的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en-US" sz="3400" b="1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1125" y="4612586"/>
                <a:ext cx="9029700" cy="1837554"/>
              </a:xfrm>
              <a:prstGeom prst="rect">
                <a:avLst/>
              </a:prstGeom>
              <a:blipFill rotWithShape="1">
                <a:blip r:embed="rId5"/>
                <a:stretch>
                  <a:fillRect l="-1891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请你再提出一个问题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并解答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71574" y="1714501"/>
                <a:ext cx="9963151" cy="31000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厨余垃圾和有害垃圾一共占垃圾总数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的几分之几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b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</a:b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厨余垃圾和有害垃圾一共占垃圾总数的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en-US" b="1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1574" y="1714501"/>
                <a:ext cx="9963151" cy="3100079"/>
              </a:xfrm>
              <a:prstGeom prst="rect">
                <a:avLst/>
              </a:prstGeom>
              <a:blipFill rotWithShape="1">
                <a:blip r:embed="rId4"/>
                <a:stretch>
                  <a:fillRect l="-1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1E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586</Words>
  <Application>Microsoft Office PowerPoint</Application>
  <PresentationFormat>自定义</PresentationFormat>
  <Paragraphs>89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方正大标宋_GBK</vt:lpstr>
      <vt:lpstr>方正大标宋简体</vt:lpstr>
      <vt:lpstr>方正小标宋_GBK</vt:lpstr>
      <vt:lpstr>Cambria Math</vt:lpstr>
      <vt:lpstr>方正隶变_GBK</vt:lpstr>
      <vt:lpstr>Times New Roman</vt:lpstr>
      <vt:lpstr>Calibri</vt:lpstr>
      <vt:lpstr>NEU-BZ</vt:lpstr>
      <vt:lpstr>方正黑体_GBK</vt:lpstr>
      <vt:lpstr>微软雅黑</vt:lpstr>
      <vt:lpstr>方正书宋_GBK</vt:lpstr>
      <vt:lpstr>方正仿宋_GBK</vt:lpstr>
      <vt:lpstr>汉仪雅酷黑 95W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2026-03-18T03:09:25Z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