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493" r:id="rId4"/>
    <p:sldId id="512" r:id="rId5"/>
    <p:sldId id="522" r:id="rId6"/>
    <p:sldId id="513" r:id="rId7"/>
    <p:sldId id="523" r:id="rId8"/>
    <p:sldId id="511" r:id="rId9"/>
    <p:sldId id="427" r:id="rId10"/>
  </p:sldIdLst>
  <p:sldSz cx="12192000" cy="6858000"/>
  <p:notesSz cx="6858000" cy="9144000"/>
  <p:embeddedFontLst>
    <p:embeddedFont>
      <p:font typeface="方正仿宋_GBK" pitchFamily="65" charset="-122"/>
      <p:regular r:id="rId11"/>
    </p:embeddedFont>
    <p:embeddedFont>
      <p:font typeface="Calibri" pitchFamily="34" charset="0"/>
      <p:regular r:id="rId12"/>
      <p:bold r:id="rId13"/>
      <p:italic r:id="rId14"/>
      <p:boldItalic r:id="rId15"/>
    </p:embeddedFont>
    <p:embeddedFont>
      <p:font typeface="方正大标宋_GBK" pitchFamily="65" charset="-122"/>
      <p:regular r:id="rId16"/>
    </p:embeddedFont>
    <p:embeddedFont>
      <p:font typeface="方正小标宋_GBK" pitchFamily="65" charset="-122"/>
      <p:regular r:id="rId17"/>
    </p:embeddedFont>
    <p:embeddedFont>
      <p:font typeface="微软雅黑" pitchFamily="34" charset="-122"/>
      <p:regular r:id="rId18"/>
      <p:bold r:id="rId19"/>
    </p:embeddedFont>
    <p:embeddedFont>
      <p:font typeface="方正隶变_GBK" pitchFamily="65" charset="-122"/>
      <p:regular r:id="rId20"/>
    </p:embeddedFont>
    <p:embeddedFont>
      <p:font typeface="方正大标宋简体" charset="-122"/>
      <p:regular r:id="rId21"/>
    </p:embeddedFont>
    <p:embeddedFont>
      <p:font typeface="方正黑体_GBK" pitchFamily="65" charset="-122"/>
      <p:regular r:id="rId22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>
        <p:scale>
          <a:sx n="100" d="100"/>
          <a:sy n="100" d="100"/>
        </p:scale>
        <p:origin x="-1062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font" Target="fonts/font8.fntdata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11.fntdata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font" Target="fonts/font7.fntdata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6.fntdata"/><Relationship Id="rId20" Type="http://schemas.openxmlformats.org/officeDocument/2006/relationships/font" Target="fonts/font1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font" Target="fonts/font5.fntdata"/><Relationship Id="rId23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font" Target="fonts/font9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Relationship Id="rId22" Type="http://schemas.openxmlformats.org/officeDocument/2006/relationships/font" Target="fonts/font12.fntdata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2026-3-17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2026-3-17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5" Type="http://schemas.openxmlformats.org/officeDocument/2006/relationships/image" Target="../media/image5.TIF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5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6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6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image" Target="../media/image7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image" Target="../media/image7.T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5" Type="http://schemas.openxmlformats.org/officeDocument/2006/relationships/image" Target="../media/image9.TIF"/><Relationship Id="rId4" Type="http://schemas.openxmlformats.org/officeDocument/2006/relationships/image" Target="../media/image8.t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3.xml"/><Relationship Id="rId1" Type="http://schemas.openxmlformats.org/officeDocument/2006/relationships/tags" Target="../tags/tag7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en-US" sz="6000" dirty="0">
                <a:latin typeface="方正大标宋_GBK" pitchFamily="65" charset="-122"/>
                <a:ea typeface="方正大标宋_GBK" pitchFamily="65" charset="-122"/>
              </a:rPr>
              <a:t>确定</a:t>
            </a:r>
            <a:r>
              <a:rPr lang="zh-CN" altLang="en-US" sz="6000" dirty="0" smtClean="0">
                <a:latin typeface="方正大标宋_GBK" pitchFamily="65" charset="-122"/>
                <a:ea typeface="方正大标宋_GBK" pitchFamily="65" charset="-122"/>
              </a:rPr>
              <a:t>位置</a:t>
            </a:r>
            <a:r>
              <a:rPr lang="en-US" altLang="zh-CN" sz="6000" dirty="0" smtClean="0">
                <a:latin typeface="方正大标宋_GBK" pitchFamily="65" charset="-122"/>
                <a:ea typeface="方正大标宋_GBK" pitchFamily="65" charset="-122"/>
              </a:rPr>
              <a:t>(</a:t>
            </a:r>
            <a:r>
              <a:rPr lang="zh-CN" altLang="en-US" sz="6000" dirty="0" smtClean="0">
                <a:latin typeface="方正大标宋_GBK" pitchFamily="65" charset="-122"/>
                <a:ea typeface="方正大标宋_GBK" pitchFamily="65" charset="-122"/>
              </a:rPr>
              <a:t>一</a:t>
            </a:r>
            <a:r>
              <a:rPr lang="en-US" altLang="zh-CN" sz="6000" dirty="0" smtClean="0">
                <a:latin typeface="方正大标宋_GBK" pitchFamily="65" charset="-122"/>
                <a:ea typeface="方正大标宋_GBK" pitchFamily="65" charset="-122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43CC45C3-4375-F3F3-AEEA-CE37CD1CE838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1.jpeg">
            <a:extLst>
              <a:ext uri="{FF2B5EF4-FFF2-40B4-BE49-F238E27FC236}">
                <a16:creationId xmlns="" xmlns:a16="http://schemas.microsoft.com/office/drawing/2014/main" id="{E25C6B38-CEF0-4FDB-AB06-31D8DF0B9457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67155" y="862249"/>
            <a:ext cx="3928625" cy="63340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7226" y="1495658"/>
            <a:ext cx="6305549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根据右图填空。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(1)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实验楼在升旗台的东偏北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45°,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距离升旗台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米。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(2)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教学楼在升旗台的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偏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)°,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距离升旗台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米</a:t>
            </a:r>
            <a:r>
              <a:rPr lang="zh-CN" altLang="zh-CN" sz="3400" dirty="0" smtClean="0">
                <a:latin typeface="Times New Roman"/>
                <a:ea typeface="宋体"/>
                <a:cs typeface="Times New Roman"/>
              </a:rPr>
              <a:t>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305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6724650" y="2214563"/>
            <a:ext cx="4892040" cy="398251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390654" y="3189486"/>
            <a:ext cx="83869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300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147483" y="401816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西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203171" y="4770636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北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798546" y="479921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60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155300" y="5581525"/>
            <a:ext cx="83869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200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  <p:bldP spid="11" grpId="0"/>
      <p:bldP spid="12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752475" y="914400"/>
            <a:ext cx="10759440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3)(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在升旗台的南偏西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60°,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距离升旗台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米。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305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3943349" y="2020887"/>
            <a:ext cx="5191125" cy="422599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58742" y="1120318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图书馆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539396" y="1836936"/>
            <a:ext cx="83869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300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69361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0075" y="861095"/>
            <a:ext cx="6482733" cy="7932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看图回答问题。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306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408271" y="1737360"/>
            <a:ext cx="7516654" cy="1962404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77256" y="3671189"/>
            <a:ext cx="10734659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(1)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笑笑从家出发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向东走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400 m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到达广场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再向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偏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)°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走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500 m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到达动物园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最后向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走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)m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到达学校</a:t>
            </a:r>
            <a:r>
              <a:rPr lang="zh-CN" altLang="zh-CN" sz="3400" dirty="0" smtClean="0">
                <a:latin typeface="Times New Roman"/>
                <a:ea typeface="宋体"/>
                <a:cs typeface="Times New Roman"/>
              </a:rPr>
              <a:t>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9643283" y="3856236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南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303963" y="462776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东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861483" y="462776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60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938557" y="462776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东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819871" y="5389761"/>
            <a:ext cx="83869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450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79944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0075" y="861095"/>
            <a:ext cx="6482733" cy="7932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看图回答问题。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306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408271" y="1737360"/>
            <a:ext cx="7516654" cy="1962404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77256" y="3671189"/>
            <a:ext cx="10734659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笑笑从学校回家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应该如何走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答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笑笑从学校出发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向西走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450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m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到达动物园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再向北偏西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60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°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走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500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m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到达广场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最后向西走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400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m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到家。</a:t>
            </a:r>
            <a:endParaRPr lang="zh-CN" altLang="zh-CN" sz="3400" b="1" dirty="0">
              <a:solidFill>
                <a:srgbClr val="E72582"/>
              </a:solidFill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91941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6" name="image307.jpeg"/>
          <p:cNvPicPr/>
          <p:nvPr/>
        </p:nvPicPr>
        <p:blipFill rotWithShape="1">
          <a:blip r:embed="rId4"/>
          <a:srcRect l="12944" r="7147"/>
          <a:stretch/>
        </p:blipFill>
        <p:spPr>
          <a:xfrm>
            <a:off x="6810376" y="1973424"/>
            <a:ext cx="4701540" cy="336148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0075" y="861094"/>
            <a:ext cx="6210300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量一量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再填空。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(1)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体育场在广场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偏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的方向上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距离广场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米。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(2)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医院在广场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偏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的方向上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距离广场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米</a:t>
            </a:r>
            <a:r>
              <a:rPr lang="zh-CN" altLang="zh-CN" sz="3400" dirty="0" smtClean="0">
                <a:latin typeface="Times New Roman"/>
                <a:ea typeface="宋体"/>
                <a:cs typeface="Times New Roman"/>
              </a:rPr>
              <a:t>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290233" y="1801019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北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199188" y="260846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东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929225" y="2589410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15°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509879" y="3346389"/>
            <a:ext cx="83869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100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071158" y="417056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西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180137" y="491351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南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720250" y="4923036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30°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467143" y="5669558"/>
            <a:ext cx="83869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300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39868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6" name="image307.jpeg"/>
          <p:cNvPicPr/>
          <p:nvPr/>
        </p:nvPicPr>
        <p:blipFill rotWithShape="1">
          <a:blip r:embed="rId4"/>
          <a:srcRect l="13462" r="6802"/>
          <a:stretch/>
        </p:blipFill>
        <p:spPr>
          <a:xfrm>
            <a:off x="7111365" y="1222012"/>
            <a:ext cx="4400550" cy="315309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0075" y="861094"/>
            <a:ext cx="614362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学校在广场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偏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的方向上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距离广场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米。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(4)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文化宫在广场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偏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的方向上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距离广场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米。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871133" y="1055886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西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189663" y="1817886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北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495799" y="3371850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南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203171" y="4164608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东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895683" y="4164608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30°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585342" y="4913511"/>
            <a:ext cx="83869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200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957800" y="1817886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30°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538454" y="2617623"/>
            <a:ext cx="83869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200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77179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BCCE7FB0-9A2C-4BFE-A702-96DF21329C65}"/>
              </a:ext>
            </a:extLst>
          </p:cNvPr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9" name="矩形: 圆角 8">
            <a:extLst>
              <a:ext uri="{FF2B5EF4-FFF2-40B4-BE49-F238E27FC236}">
                <a16:creationId xmlns="" xmlns:a16="http://schemas.microsoft.com/office/drawing/2014/main" id="{3E7CF916-F700-4FB5-9920-B82A844CF864}"/>
              </a:ext>
            </a:extLst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/>
              <a:t>同步练习</a:t>
            </a:r>
          </a:p>
        </p:txBody>
      </p:sp>
      <p:pic>
        <p:nvPicPr>
          <p:cNvPr id="7" name="image7.jpeg">
            <a:extLst>
              <a:ext uri="{FF2B5EF4-FFF2-40B4-BE49-F238E27FC236}">
                <a16:creationId xmlns="" xmlns:a16="http://schemas.microsoft.com/office/drawing/2014/main" id="{F6BBBF94-BF18-4022-BEEA-1B2BA919E3B6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896413"/>
            <a:ext cx="3072751" cy="565082"/>
          </a:xfrm>
          <a:prstGeom prst="rect">
            <a:avLst/>
          </a:prstGeom>
        </p:spPr>
      </p:pic>
      <p:pic>
        <p:nvPicPr>
          <p:cNvPr id="10" name="image309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6867525" y="1882456"/>
            <a:ext cx="4831028" cy="2708593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505460" y="1590676"/>
            <a:ext cx="6466840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zh-CN" altLang="zh-CN" sz="3400" dirty="0" smtClean="0">
                <a:latin typeface="Times New Roman"/>
                <a:ea typeface="宋体"/>
                <a:cs typeface="Times New Roman"/>
              </a:rPr>
              <a:t>右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图是小明根据《三国演义》中赤壁之战的情形绘制的曹军与孙刘联军的隔江对垒图。曹军在孙刘联军的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       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方向上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孙刘联军在曹军</a:t>
            </a:r>
            <a:r>
              <a:rPr lang="zh-CN" altLang="zh-CN" sz="3400" dirty="0" smtClean="0">
                <a:latin typeface="Times New Roman"/>
                <a:ea typeface="宋体"/>
                <a:cs typeface="Times New Roman"/>
              </a:rPr>
              <a:t>的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        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方向上。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427725" y="4132460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西偏北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30°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99186" y="5656461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东偏南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30°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五年级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</TotalTime>
  <Words>235</Words>
  <Application>Microsoft Office PowerPoint</Application>
  <PresentationFormat>自定义</PresentationFormat>
  <Paragraphs>69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3" baseType="lpstr">
      <vt:lpstr>Arial</vt:lpstr>
      <vt:lpstr>宋体</vt:lpstr>
      <vt:lpstr>方正仿宋_GBK</vt:lpstr>
      <vt:lpstr>Times New Roman</vt:lpstr>
      <vt:lpstr>Calibri</vt:lpstr>
      <vt:lpstr>方正大标宋_GBK</vt:lpstr>
      <vt:lpstr>方正小标宋_GBK</vt:lpstr>
      <vt:lpstr>微软雅黑</vt:lpstr>
      <vt:lpstr>方正隶变_GBK</vt:lpstr>
      <vt:lpstr>汉仪雅酷黑 95W</vt:lpstr>
      <vt:lpstr>Wingdings</vt:lpstr>
      <vt:lpstr>方正大标宋简体</vt:lpstr>
      <vt:lpstr>方正黑体_GBK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231</cp:revision>
  <dcterms:created xsi:type="dcterms:W3CDTF">2019-06-19T02:08:00Z</dcterms:created>
  <dcterms:modified xsi:type="dcterms:W3CDTF">2026-03-17T06:57:47Z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