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493" r:id="rId4"/>
    <p:sldId id="512" r:id="rId5"/>
    <p:sldId id="513" r:id="rId6"/>
    <p:sldId id="514" r:id="rId7"/>
    <p:sldId id="515" r:id="rId8"/>
    <p:sldId id="517" r:id="rId9"/>
    <p:sldId id="518" r:id="rId10"/>
    <p:sldId id="522" r:id="rId11"/>
    <p:sldId id="427" r:id="rId12"/>
  </p:sldIdLst>
  <p:sldSz cx="12192000" cy="6858000"/>
  <p:notesSz cx="6858000" cy="9144000"/>
  <p:embeddedFontLst>
    <p:embeddedFont>
      <p:font typeface="方正仿宋_GBK" pitchFamily="65" charset="-122"/>
      <p:regular r:id="rId13"/>
    </p:embeddedFont>
    <p:embeddedFont>
      <p:font typeface="方正隶变_GBK" pitchFamily="65" charset="-122"/>
      <p:regular r:id="rId14"/>
    </p:embeddedFont>
    <p:embeddedFont>
      <p:font typeface="Calibri" pitchFamily="34" charset="0"/>
      <p:regular r:id="rId15"/>
      <p:bold r:id="rId16"/>
      <p:italic r:id="rId17"/>
      <p:boldItalic r:id="rId18"/>
    </p:embeddedFont>
    <p:embeddedFont>
      <p:font typeface="方正小标宋_GBK" pitchFamily="65" charset="-122"/>
      <p:regular r:id="rId19"/>
    </p:embeddedFont>
    <p:embeddedFont>
      <p:font typeface="方正大标宋_GBK" pitchFamily="65" charset="-122"/>
      <p:regular r:id="rId20"/>
    </p:embeddedFont>
    <p:embeddedFont>
      <p:font typeface="方正书宋_GBK" pitchFamily="65" charset="-122"/>
      <p:regular r:id="rId21"/>
    </p:embeddedFont>
    <p:embeddedFont>
      <p:font typeface="NEU-BZ" pitchFamily="2" charset="-122"/>
      <p:regular r:id="rId22"/>
      <p:bold r:id="rId23"/>
      <p:italic r:id="rId24"/>
      <p:boldItalic r:id="rId25"/>
    </p:embeddedFont>
    <p:embeddedFont>
      <p:font typeface="微软雅黑" pitchFamily="34" charset="-122"/>
      <p:regular r:id="rId26"/>
      <p:bold r:id="rId27"/>
    </p:embeddedFont>
    <p:embeddedFont>
      <p:font typeface="方正大标宋简体" charset="-122"/>
      <p:regular r:id="rId28"/>
    </p:embeddedFont>
    <p:embeddedFont>
      <p:font typeface="方正黑体_GBK" pitchFamily="65" charset="-122"/>
      <p:regular r:id="rId29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xmlns="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>
        <p:scale>
          <a:sx n="100" d="100"/>
          <a:sy n="100" d="100"/>
        </p:scale>
        <p:origin x="-1062" y="-420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1.fntdata"/><Relationship Id="rId18" Type="http://schemas.openxmlformats.org/officeDocument/2006/relationships/font" Target="fonts/font6.fntdata"/><Relationship Id="rId26" Type="http://schemas.openxmlformats.org/officeDocument/2006/relationships/font" Target="fonts/font14.fntdata"/><Relationship Id="rId3" Type="http://schemas.openxmlformats.org/officeDocument/2006/relationships/slide" Target="slides/slide2.xml"/><Relationship Id="rId21" Type="http://schemas.openxmlformats.org/officeDocument/2006/relationships/font" Target="fonts/font9.fntdata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5.fntdata"/><Relationship Id="rId25" Type="http://schemas.openxmlformats.org/officeDocument/2006/relationships/font" Target="fonts/font13.fntdata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font" Target="fonts/font4.fntdata"/><Relationship Id="rId20" Type="http://schemas.openxmlformats.org/officeDocument/2006/relationships/font" Target="fonts/font8.fntdata"/><Relationship Id="rId29" Type="http://schemas.openxmlformats.org/officeDocument/2006/relationships/font" Target="fonts/font17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2.fntdata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font" Target="fonts/font3.fntdata"/><Relationship Id="rId23" Type="http://schemas.openxmlformats.org/officeDocument/2006/relationships/font" Target="fonts/font11.fntdata"/><Relationship Id="rId28" Type="http://schemas.openxmlformats.org/officeDocument/2006/relationships/font" Target="fonts/font16.fntdata"/><Relationship Id="rId10" Type="http://schemas.openxmlformats.org/officeDocument/2006/relationships/slide" Target="slides/slide9.xml"/><Relationship Id="rId19" Type="http://schemas.openxmlformats.org/officeDocument/2006/relationships/font" Target="fonts/font7.fntdata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2.fntdata"/><Relationship Id="rId22" Type="http://schemas.openxmlformats.org/officeDocument/2006/relationships/font" Target="fonts/font10.fntdata"/><Relationship Id="rId27" Type="http://schemas.openxmlformats.org/officeDocument/2006/relationships/font" Target="fonts/font15.fntdata"/><Relationship Id="rId30" Type="http://schemas.openxmlformats.org/officeDocument/2006/relationships/commentAuthors" Target="commentAuthor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2026-3-18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2026-3-18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2026-3-18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3.xml"/><Relationship Id="rId5" Type="http://schemas.openxmlformats.org/officeDocument/2006/relationships/image" Target="../media/image8.TIF"/><Relationship Id="rId4" Type="http://schemas.openxmlformats.org/officeDocument/2006/relationships/image" Target="../media/image7.TI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5.xml"/><Relationship Id="rId1" Type="http://schemas.openxmlformats.org/officeDocument/2006/relationships/tags" Target="../tags/tag74.xml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image" Target="../media/image4.T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image" Target="../media/image5.T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4" Type="http://schemas.openxmlformats.org/officeDocument/2006/relationships/image" Target="../media/image6.t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Relationship Id="rId4" Type="http://schemas.openxmlformats.org/officeDocument/2006/relationships/image" Target="../media/image6.t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2.xml"/><Relationship Id="rId4" Type="http://schemas.openxmlformats.org/officeDocument/2006/relationships/image" Target="../media/image7.T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zh-CN" altLang="en-US" sz="6000" dirty="0">
                <a:latin typeface="方正大标宋_GBK" pitchFamily="65" charset="-122"/>
                <a:ea typeface="方正大标宋_GBK" pitchFamily="65" charset="-122"/>
              </a:rPr>
              <a:t>图形与几何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五年级数学下册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43CC45C3-4375-F3F3-AEEA-CE37CD1CE838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9" name="image322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4327987" y="1979853"/>
            <a:ext cx="5564678" cy="4622586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752475" y="841080"/>
            <a:ext cx="10458450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餐馆在超市东偏南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60°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的方向上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距离超市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500 m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。请在图中画出餐馆的位置。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10" name="image386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4272491" y="1956433"/>
            <a:ext cx="5675669" cy="4669425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0670377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五年级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28650" y="861094"/>
            <a:ext cx="11029950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1.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填上适当的体积或容积单位。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(1)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一桶花生油的容积约有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5(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Times New Roman"/>
                <a:cs typeface="Times New Roman"/>
              </a:rPr>
              <a:t> 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</a:t>
            </a:r>
            <a:endParaRPr lang="en-US" altLang="zh-CN" sz="3400" dirty="0" smtClean="0">
              <a:solidFill>
                <a:srgbClr val="000000"/>
              </a:solidFill>
              <a:latin typeface="Times New Roman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2)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一个苹果的体积约有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120(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(3)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一瓶沐浴露的容积约有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400(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	</a:t>
            </a:r>
            <a:endParaRPr lang="en-US" altLang="zh-CN" sz="3400" dirty="0" smtClean="0">
              <a:solidFill>
                <a:srgbClr val="000000"/>
              </a:solidFill>
              <a:latin typeface="Times New Roman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4)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一台电冰箱的体积约有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1.3(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394493" y="1779786"/>
            <a:ext cx="45076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L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6162675" y="2561559"/>
            <a:ext cx="984619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cm</a:t>
            </a:r>
            <a:r>
              <a:rPr lang="en-US" altLang="zh-CN" sz="3400" baseline="300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3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751993" y="3371850"/>
            <a:ext cx="79060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mL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672221" y="4100909"/>
            <a:ext cx="67037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m</a:t>
            </a:r>
            <a:r>
              <a:rPr lang="en-US" altLang="zh-CN" sz="3400" baseline="300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3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10" grpId="0"/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742949" y="927769"/>
            <a:ext cx="10768965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2. 5.8 L=(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)mL	</a:t>
            </a:r>
            <a:endParaRPr lang="en-US" altLang="zh-CN" sz="3400" dirty="0" smtClean="0">
              <a:solidFill>
                <a:srgbClr val="000000"/>
              </a:solidFill>
              <a:latin typeface="Times New Roman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0.26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m</a:t>
            </a:r>
            <a:r>
              <a:rPr lang="en-US" altLang="zh-CN" sz="3400" baseline="300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3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=(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)dm</a:t>
            </a:r>
            <a:r>
              <a:rPr lang="en-US" altLang="zh-CN" sz="3400" baseline="300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3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0.6 m</a:t>
            </a:r>
            <a:r>
              <a:rPr lang="en-US" altLang="zh-CN" sz="3400" baseline="300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3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=(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)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cm</a:t>
            </a:r>
            <a:r>
              <a:rPr lang="en-US" altLang="zh-CN" sz="3400" baseline="300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3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endParaRPr lang="en-US" altLang="zh-CN" sz="3400" dirty="0" smtClean="0">
              <a:solidFill>
                <a:srgbClr val="000000"/>
              </a:solidFill>
              <a:latin typeface="Times New Roman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350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mL=(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)L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12500 cm</a:t>
            </a:r>
            <a:r>
              <a:rPr lang="en-US" altLang="zh-CN" sz="3400" baseline="300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3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=(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)dm</a:t>
            </a:r>
            <a:r>
              <a:rPr lang="en-US" altLang="zh-CN" sz="3400" baseline="300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3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endParaRPr lang="en-US" altLang="zh-CN" sz="3400" dirty="0" smtClean="0">
              <a:solidFill>
                <a:srgbClr val="000000"/>
              </a:solidFill>
              <a:latin typeface="Times New Roman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78000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cm</a:t>
            </a:r>
            <a:r>
              <a:rPr lang="en-US" altLang="zh-CN" sz="3400" baseline="300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3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=(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)m</a:t>
            </a:r>
            <a:r>
              <a:rPr lang="en-US" altLang="zh-CN" sz="3400" baseline="300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3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862550" y="1084461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5800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2871829" y="1846461"/>
            <a:ext cx="83869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260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2739792" y="2712873"/>
            <a:ext cx="149271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600000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971555" y="3429000"/>
            <a:ext cx="94769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0.35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390900" y="4180086"/>
            <a:ext cx="94769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12.5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379548" y="4989711"/>
            <a:ext cx="116570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0.078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69361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752475" y="861095"/>
            <a:ext cx="7138247" cy="8117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3.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计算下面图形的表面积和体积。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56865" y="1701284"/>
            <a:ext cx="694421" cy="8771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</a:rPr>
              <a:t>(1)</a:t>
            </a:r>
            <a:endParaRPr lang="zh-CN" altLang="en-US" sz="3400" dirty="0"/>
          </a:p>
        </p:txBody>
      </p:sp>
      <p:pic>
        <p:nvPicPr>
          <p:cNvPr id="8" name="image383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1743670" y="1910396"/>
            <a:ext cx="3180755" cy="1924105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5181599" y="2319749"/>
            <a:ext cx="6311266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</a:rPr>
              <a:t>12×5×2+12×6×2+5×6×2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/>
            </a:r>
            <a:b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</a:b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=60×2+72×2+30×2</a:t>
            </a:r>
            <a:b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</a:b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=120+144+60</a:t>
            </a:r>
            <a:b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</a:b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=324(cm</a:t>
            </a:r>
            <a:r>
              <a:rPr lang="en-US" altLang="zh-CN" sz="3400" baseline="30000" dirty="0">
                <a:solidFill>
                  <a:srgbClr val="E72582"/>
                </a:solidFill>
                <a:latin typeface="Times New Roman"/>
                <a:ea typeface="宋体"/>
              </a:rPr>
              <a:t>2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</a:rPr>
              <a:t>)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093946" y="3957886"/>
            <a:ext cx="3516154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体积</a:t>
            </a:r>
            <a:r>
              <a:rPr lang="en-US" altLang="zh-CN" sz="3400" b="1" dirty="0" smtClean="0">
                <a:solidFill>
                  <a:srgbClr val="E72582"/>
                </a:solidFill>
                <a:latin typeface="Times New Roman"/>
                <a:ea typeface="宋体"/>
              </a:rPr>
              <a:t>: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</a:rPr>
              <a:t>12×5×6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/>
            </a:r>
            <a:b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</a:b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</a:rPr>
              <a:t>       =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60×6</a:t>
            </a:r>
            <a:b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</a:b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</a:rPr>
              <a:t>       =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360(cm</a:t>
            </a:r>
            <a:r>
              <a:rPr lang="en-US" altLang="zh-CN" sz="3400" baseline="30000" dirty="0">
                <a:solidFill>
                  <a:srgbClr val="E72582"/>
                </a:solidFill>
                <a:latin typeface="Times New Roman"/>
                <a:ea typeface="宋体"/>
              </a:rPr>
              <a:t>3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)</a:t>
            </a:r>
            <a:r>
              <a:rPr lang="zh-CN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　　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046767" y="1828021"/>
            <a:ext cx="207941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表面积</a:t>
            </a:r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</a:rPr>
              <a:t>:</a:t>
            </a:r>
            <a:r>
              <a:rPr lang="zh-CN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　</a:t>
            </a:r>
            <a:endParaRPr lang="zh-CN" alt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799444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852570" y="1126524"/>
            <a:ext cx="69442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</a:rPr>
              <a:t>(2)</a:t>
            </a:r>
            <a:endParaRPr lang="zh-CN" altLang="en-US" sz="3400" dirty="0"/>
          </a:p>
        </p:txBody>
      </p:sp>
      <p:pic>
        <p:nvPicPr>
          <p:cNvPr id="8" name="image384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1825186" y="1157922"/>
            <a:ext cx="2603939" cy="193458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591050" y="1238250"/>
            <a:ext cx="6115050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表面积</a:t>
            </a:r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</a:rPr>
              <a:t>:</a:t>
            </a:r>
            <a:r>
              <a:rPr lang="zh-CN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4×4×6</a:t>
            </a:r>
            <a:b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</a:b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</a:rPr>
              <a:t>               =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16×6</a:t>
            </a:r>
            <a:b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</a:b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</a:rPr>
              <a:t>               =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96(dm</a:t>
            </a:r>
            <a:r>
              <a:rPr lang="en-US" altLang="zh-CN" sz="3400" baseline="30000" dirty="0">
                <a:solidFill>
                  <a:srgbClr val="E72582"/>
                </a:solidFill>
                <a:latin typeface="Times New Roman"/>
                <a:ea typeface="宋体"/>
              </a:rPr>
              <a:t>2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)</a:t>
            </a:r>
            <a:b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</a:br>
            <a:endParaRPr lang="zh-CN" altLang="en-US" sz="3400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2047874" y="3672136"/>
            <a:ext cx="5591175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体积</a:t>
            </a:r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</a:rPr>
              <a:t>:</a:t>
            </a:r>
            <a:r>
              <a:rPr lang="zh-CN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4×4×4</a:t>
            </a:r>
            <a:b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</a:b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          =16×4</a:t>
            </a:r>
            <a:b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</a:b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          =64(dm</a:t>
            </a:r>
            <a:r>
              <a:rPr lang="en-US" altLang="zh-CN" sz="3400" baseline="30000" dirty="0">
                <a:solidFill>
                  <a:srgbClr val="E72582"/>
                </a:solidFill>
                <a:latin typeface="Times New Roman"/>
                <a:ea typeface="宋体"/>
              </a:rPr>
              <a:t>3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)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398682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19125" y="933451"/>
            <a:ext cx="7300451" cy="7875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4.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如右图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用竹条做一个灯笼框架。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8" name="image385.jpeg"/>
          <p:cNvPicPr/>
          <p:nvPr/>
        </p:nvPicPr>
        <p:blipFill rotWithShape="1">
          <a:blip r:embed="rId4"/>
          <a:srcRect r="53247"/>
          <a:stretch/>
        </p:blipFill>
        <p:spPr>
          <a:xfrm>
            <a:off x="8696326" y="1721039"/>
            <a:ext cx="2070904" cy="258396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956865" y="1876425"/>
            <a:ext cx="6800850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(1)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至少需要多长的竹条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?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 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408271" y="2689172"/>
            <a:ext cx="7191375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  (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10+5+5)×4</a:t>
            </a:r>
          </a:p>
          <a:p>
            <a:pPr lvl="0"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=20×4</a:t>
            </a:r>
          </a:p>
          <a:p>
            <a:pPr lvl="0"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=80(</a:t>
            </a:r>
            <a:r>
              <a:rPr lang="en-US" altLang="zh-CN" sz="3400" dirty="0" err="1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dm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)</a:t>
            </a:r>
            <a:endParaRPr lang="zh-CN" altLang="zh-CN" sz="3400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  <a:p>
            <a:pPr lvl="0">
              <a:lnSpc>
                <a:spcPct val="150000"/>
              </a:lnSpc>
            </a:pP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答</a:t>
            </a:r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: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至少需要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80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 err="1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dm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长的竹条。</a:t>
            </a:r>
            <a:endParaRPr lang="zh-CN" altLang="zh-CN" sz="3400" b="1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814461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733425" y="861094"/>
            <a:ext cx="10620375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(2)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如果在周围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4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个面贴上彩纸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上、下面不贴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至少需要多大面积的彩纸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?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 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8" name="image385.jpeg"/>
          <p:cNvPicPr/>
          <p:nvPr/>
        </p:nvPicPr>
        <p:blipFill rotWithShape="1">
          <a:blip r:embed="rId4"/>
          <a:srcRect r="53247"/>
          <a:stretch/>
        </p:blipFill>
        <p:spPr>
          <a:xfrm>
            <a:off x="9096376" y="1927470"/>
            <a:ext cx="2070904" cy="258396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1285875" y="2736796"/>
            <a:ext cx="6153150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  5×10×4</a:t>
            </a:r>
            <a:endParaRPr lang="en-US" altLang="zh-CN" sz="3400" dirty="0">
              <a:solidFill>
                <a:srgbClr val="E72582"/>
              </a:solidFill>
              <a:latin typeface="Times New Roman"/>
              <a:ea typeface="宋体"/>
              <a:cs typeface="Times New Roman"/>
            </a:endParaRPr>
          </a:p>
          <a:p>
            <a:pPr lvl="0"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=50×4</a:t>
            </a:r>
          </a:p>
          <a:p>
            <a:pPr lvl="0"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=200(dm</a:t>
            </a:r>
            <a:r>
              <a:rPr lang="en-US" altLang="zh-CN" sz="3400" baseline="300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2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)</a:t>
            </a:r>
            <a:endParaRPr lang="zh-CN" altLang="zh-CN" sz="3400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  <a:p>
            <a:pPr lvl="0">
              <a:lnSpc>
                <a:spcPct val="150000"/>
              </a:lnSpc>
            </a:pP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答</a:t>
            </a:r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: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至少需要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200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dm</a:t>
            </a:r>
            <a:r>
              <a:rPr lang="en-US" altLang="zh-CN" sz="3400" baseline="300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2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的彩纸。</a:t>
            </a:r>
            <a:endParaRPr lang="zh-CN" altLang="zh-CN" sz="3400" b="1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528601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733425" y="861094"/>
            <a:ext cx="8410575" cy="7875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(3)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这个灯笼的体积是多少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?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408271" y="1813173"/>
            <a:ext cx="5962650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 5×5×10</a:t>
            </a:r>
            <a:endParaRPr lang="en-US" altLang="zh-CN" sz="3400" dirty="0">
              <a:solidFill>
                <a:srgbClr val="E72582"/>
              </a:solidFill>
              <a:latin typeface="Times New Roman"/>
              <a:ea typeface="宋体"/>
              <a:cs typeface="Times New Roman"/>
            </a:endParaRPr>
          </a:p>
          <a:p>
            <a:pPr lvl="0"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=25×10</a:t>
            </a:r>
          </a:p>
          <a:p>
            <a:pPr lvl="0"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=250(dm</a:t>
            </a:r>
            <a:r>
              <a:rPr lang="en-US" altLang="zh-CN" sz="3400" baseline="300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3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)</a:t>
            </a:r>
            <a:endParaRPr lang="zh-CN" altLang="zh-CN" sz="3400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  <a:p>
            <a:pPr lvl="0">
              <a:lnSpc>
                <a:spcPct val="150000"/>
              </a:lnSpc>
            </a:pP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答</a:t>
            </a:r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</a:rPr>
              <a:t>: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这个灯笼的体积是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250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dm</a:t>
            </a:r>
            <a:r>
              <a:rPr lang="en-US" altLang="zh-CN" sz="3400" baseline="30000" dirty="0">
                <a:solidFill>
                  <a:srgbClr val="E72582"/>
                </a:solidFill>
                <a:latin typeface="Times New Roman"/>
                <a:ea typeface="宋体"/>
              </a:rPr>
              <a:t>3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。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309746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733425" y="861095"/>
            <a:ext cx="6637924" cy="7932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5.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看图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填一填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做一做。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9" name="image322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6096000" y="1051389"/>
            <a:ext cx="5564678" cy="4622586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847724" y="1724026"/>
            <a:ext cx="5724526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(1)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汽车站在超市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偏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)°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的</a:t>
            </a:r>
            <a:r>
              <a:rPr lang="zh-CN" altLang="zh-CN" sz="3400" dirty="0" smtClean="0">
                <a:latin typeface="Times New Roman"/>
                <a:ea typeface="宋体"/>
                <a:cs typeface="Times New Roman"/>
              </a:rPr>
              <a:t>方向</a:t>
            </a: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 smtClean="0">
                <a:latin typeface="Times New Roman"/>
                <a:ea typeface="宋体"/>
                <a:cs typeface="Times New Roman"/>
              </a:rPr>
              <a:t>上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距离超市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)m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(2)(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在超市东偏北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60°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的方向上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距离超市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200 m</a:t>
            </a:r>
            <a:r>
              <a:rPr lang="zh-CN" altLang="zh-CN" sz="3400" dirty="0" smtClean="0">
                <a:latin typeface="Times New Roman"/>
                <a:ea typeface="宋体"/>
                <a:cs typeface="Times New Roman"/>
              </a:rPr>
              <a:t>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556933" y="1903611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西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431304" y="2747130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南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026611" y="2747129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45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718242" y="3478808"/>
            <a:ext cx="83869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500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969911" y="4275336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医院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211995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  <p:bldP spid="14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154</TotalTime>
  <Words>303</Words>
  <Application>Microsoft Office PowerPoint</Application>
  <PresentationFormat>自定义</PresentationFormat>
  <Paragraphs>84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7" baseType="lpstr">
      <vt:lpstr>Arial</vt:lpstr>
      <vt:lpstr>宋体</vt:lpstr>
      <vt:lpstr>方正仿宋_GBK</vt:lpstr>
      <vt:lpstr>Times New Roman</vt:lpstr>
      <vt:lpstr>方正隶变_GBK</vt:lpstr>
      <vt:lpstr>Calibri</vt:lpstr>
      <vt:lpstr>方正小标宋_GBK</vt:lpstr>
      <vt:lpstr>方正大标宋_GBK</vt:lpstr>
      <vt:lpstr>方正书宋_GBK</vt:lpstr>
      <vt:lpstr>NEU-BZ</vt:lpstr>
      <vt:lpstr>汉仪雅酷黑 95W</vt:lpstr>
      <vt:lpstr>微软雅黑</vt:lpstr>
      <vt:lpstr>方正大标宋简体</vt:lpstr>
      <vt:lpstr>Wingdings</vt:lpstr>
      <vt:lpstr>方正黑体_GBK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233</cp:revision>
  <dcterms:created xsi:type="dcterms:W3CDTF">2019-06-19T02:08:00Z</dcterms:created>
  <dcterms:modified xsi:type="dcterms:W3CDTF">2026-03-18T06:18:45Z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