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4" r:id="rId7"/>
    <p:sldId id="515" r:id="rId8"/>
    <p:sldId id="511" r:id="rId9"/>
    <p:sldId id="427" r:id="rId10"/>
  </p:sldIdLst>
  <p:sldSz cx="12192000" cy="6858000"/>
  <p:notesSz cx="6858000" cy="9144000"/>
  <p:embeddedFontLst>
    <p:embeddedFont>
      <p:font typeface="方正小标宋_GBK" pitchFamily="65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方正隶变_GBK" pitchFamily="65" charset="-122"/>
      <p:regular r:id="rId14"/>
    </p:embeddedFont>
    <p:embeddedFont>
      <p:font typeface="方正大标宋简体" charset="-122"/>
      <p:regular r:id="rId15"/>
    </p:embeddedFont>
    <p:embeddedFont>
      <p:font typeface="Cambria Math" pitchFamily="18" charset="0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方正大标宋_GBK" pitchFamily="65" charset="-122"/>
      <p:regular r:id="rId21"/>
    </p:embeddedFont>
    <p:embeddedFont>
      <p:font typeface="方正黑体_GBK" pitchFamily="65" charset="-122"/>
      <p:regular r:id="rId22"/>
    </p:embeddedFont>
    <p:embeddedFont>
      <p:font typeface="方正仿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8.png"/><Relationship Id="rId5" Type="http://schemas.openxmlformats.org/officeDocument/2006/relationships/image" Target="../media/image17.TIF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21.png"/><Relationship Id="rId5" Type="http://schemas.openxmlformats.org/officeDocument/2006/relationships/image" Target="../media/image20.TIF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23.png"/><Relationship Id="rId4" Type="http://schemas.openxmlformats.org/officeDocument/2006/relationships/image" Target="../media/image22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分数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除法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)(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２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505460" y="1532682"/>
                <a:ext cx="11039475" cy="19058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1.</a:t>
                </a:r>
                <a:r>
                  <a:rPr lang="zh-CN" altLang="zh-CN" sz="3400" dirty="0">
                    <a:effectLst/>
                    <a:latin typeface="Times New Roman"/>
                    <a:ea typeface="方正黑体_GBK"/>
                    <a:cs typeface="Times New Roman"/>
                  </a:rPr>
                  <a:t>计算下面各题。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     </m:t>
                    </m:r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25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	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÷30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1532682"/>
                <a:ext cx="11039475" cy="1905843"/>
              </a:xfrm>
              <a:prstGeom prst="rect">
                <a:avLst/>
              </a:prstGeom>
              <a:blipFill rotWithShape="1">
                <a:blip r:embed="rId5"/>
                <a:stretch>
                  <a:fillRect l="-1546" b="-38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10" y="3608914"/>
            <a:ext cx="2151179" cy="2499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640" y="3600450"/>
            <a:ext cx="2366993" cy="2742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929" y="3583251"/>
            <a:ext cx="2248643" cy="2722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5"/>
            <a:ext cx="6976029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○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里填上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&gt;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 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&lt;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或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723899" y="1771650"/>
                <a:ext cx="10788015" cy="23313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       </a:t>
                </a:r>
                <a14:m>
                  <m:oMath xmlns:m="http://schemas.openxmlformats.org/officeDocument/2006/math">
                    <m:r>
                      <a:rPr lang="en-US" altLang="zh-CN" sz="3400" b="0" i="0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 </m:t>
                    </m:r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÷4</a:t>
                </a:r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  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400" b="0" i="0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   </m:t>
                    </m:r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4	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6 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899" y="1771650"/>
                <a:ext cx="10788015" cy="233134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椭圆 8"/>
          <p:cNvSpPr/>
          <p:nvPr/>
        </p:nvSpPr>
        <p:spPr>
          <a:xfrm>
            <a:off x="1229236" y="2163085"/>
            <a:ext cx="629259" cy="62925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90802" y="2100591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&lt;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451058" y="2162371"/>
            <a:ext cx="629259" cy="62925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06930" y="2108382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&lt;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390960" y="2143879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&gt;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287435" y="2191856"/>
            <a:ext cx="629259" cy="62925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877823" y="3223003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&gt;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787961" y="3258656"/>
            <a:ext cx="629259" cy="62925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509606" y="3173989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&lt;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457844" y="3230081"/>
            <a:ext cx="629259" cy="62925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204292" y="3173989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9133480" y="3240685"/>
            <a:ext cx="629259" cy="62925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  <p:bldP spid="17" grpId="0"/>
      <p:bldP spid="19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0" y="885826"/>
            <a:ext cx="613648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解方程。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956865" y="1752601"/>
                <a:ext cx="6055411" cy="12021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3400" i="1" dirty="0"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6</a:t>
                </a:r>
                <a:r>
                  <a:rPr lang="en-US" altLang="zh-CN" sz="3400" i="1" dirty="0"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方正仿宋_GBK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865" y="1752601"/>
                <a:ext cx="6055411" cy="120218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1056872" y="2677093"/>
                <a:ext cx="2954655" cy="355443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: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÷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6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600" i="1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     x</a:t>
                </a:r>
                <a:r>
                  <a:rPr lang="en-US" altLang="zh-CN" sz="36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600" b="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600" b="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6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600" b="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600" b="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6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</a:rPr>
                  <a:t>	</a:t>
                </a:r>
                <a:endParaRPr lang="en-US" altLang="zh-CN" sz="3600" dirty="0" smtClean="0">
                  <a:solidFill>
                    <a:srgbClr val="E72582"/>
                  </a:solidFill>
                  <a:effectLst/>
                  <a:latin typeface="Times New Roman"/>
                  <a:ea typeface="方正仿宋_GBK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6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     x</a:t>
                </a:r>
                <a:r>
                  <a:rPr lang="en-US" altLang="zh-CN" sz="36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600" b="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600" b="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872" y="2677093"/>
                <a:ext cx="2954655" cy="3554435"/>
              </a:xfrm>
              <a:prstGeom prst="rect">
                <a:avLst/>
              </a:prstGeom>
              <a:blipFill rotWithShape="1">
                <a:blip r:embed="rId5"/>
                <a:stretch>
                  <a:fillRect l="-55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5114924" y="1724026"/>
                <a:ext cx="3147387" cy="11133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i="1" dirty="0"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方正仿宋_GBK"/>
                  <a:cs typeface="Times New Roman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4924" y="1724026"/>
                <a:ext cx="3147387" cy="1113318"/>
              </a:xfrm>
              <a:prstGeom prst="rect">
                <a:avLst/>
              </a:prstGeom>
              <a:blipFill rotWithShape="1">
                <a:blip r:embed="rId6"/>
                <a:stretch>
                  <a:fillRect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4752975" y="2665894"/>
                <a:ext cx="3048000" cy="343228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: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endParaRPr lang="en-US" altLang="zh-CN" sz="3400" i="1" dirty="0" smtClean="0">
                  <a:solidFill>
                    <a:srgbClr val="E72582"/>
                  </a:solidFill>
                  <a:latin typeface="Times New Roman"/>
                  <a:ea typeface="宋体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    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仿宋_GBK"/>
                  </a:rPr>
                  <a:t>	</a:t>
                </a:r>
                <a:endParaRPr lang="en-US" altLang="zh-CN" sz="3400" dirty="0" smtClean="0">
                  <a:solidFill>
                    <a:srgbClr val="E72582"/>
                  </a:solidFill>
                  <a:latin typeface="Times New Roman"/>
                  <a:ea typeface="方正仿宋_GBK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方正仿宋_GBK"/>
                  </a:rPr>
                  <a:t>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方正仿宋_GBK"/>
                  </a:rPr>
                  <a:t>   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2975" y="2665894"/>
                <a:ext cx="3048000" cy="3432286"/>
              </a:xfrm>
              <a:prstGeom prst="rect">
                <a:avLst/>
              </a:prstGeom>
              <a:blipFill rotWithShape="1">
                <a:blip r:embed="rId7"/>
                <a:stretch>
                  <a:fillRect l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9024296" y="1689777"/>
                <a:ext cx="992579" cy="12070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i="1" dirty="0"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方正仿宋_GBK"/>
                  <a:cs typeface="Times New Roman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4296" y="1689777"/>
                <a:ext cx="992579" cy="120706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8620125" y="2671185"/>
                <a:ext cx="3048000" cy="343651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	</a:t>
                </a:r>
                <a:endParaRPr lang="en-US" altLang="zh-CN" sz="3400" dirty="0">
                  <a:solidFill>
                    <a:srgbClr val="E72582"/>
                  </a:solidFill>
                  <a:latin typeface="Times New Roman"/>
                  <a:ea typeface="方正仿宋_GBK"/>
                  <a:cs typeface="Times New Roman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    </a:t>
                </a:r>
                <a:r>
                  <a:rPr lang="en-US" altLang="zh-CN" sz="3400" i="1" spc="-15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 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	</a:t>
                </a:r>
                <a:endParaRPr lang="en-US" altLang="zh-CN" sz="3400" dirty="0">
                  <a:solidFill>
                    <a:srgbClr val="E72582"/>
                  </a:solidFill>
                  <a:latin typeface="Times New Roman"/>
                  <a:ea typeface="方正仿宋_GBK"/>
                  <a:cs typeface="Times New Roman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    </a:t>
                </a:r>
                <a:r>
                  <a:rPr lang="en-US" altLang="zh-CN" sz="3400" i="1" spc="-15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 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20125" y="2671185"/>
                <a:ext cx="3048000" cy="3436518"/>
              </a:xfrm>
              <a:prstGeom prst="rect">
                <a:avLst/>
              </a:prstGeom>
              <a:blipFill rotWithShape="1">
                <a:blip r:embed="rId9"/>
                <a:stretch>
                  <a:fillRect l="-5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90549" y="861094"/>
                <a:ext cx="10921365" cy="16819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4.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妈妈买了一瓶果汁。壮壮想与家人一起分享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家里的杯子每杯刚好可以倒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L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。这瓶果汁一共可以倒满几杯呢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549" y="861094"/>
                <a:ext cx="10921365" cy="1681935"/>
              </a:xfrm>
              <a:prstGeom prst="rect">
                <a:avLst/>
              </a:prstGeom>
              <a:blipFill rotWithShape="1">
                <a:blip r:embed="rId4"/>
                <a:stretch>
                  <a:fillRect l="-1563" t="-1449" b="-4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27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448676" y="2966402"/>
            <a:ext cx="2899092" cy="193244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408271" y="2476501"/>
                <a:ext cx="6573679" cy="38854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solidFill>
                          <a:srgbClr val="E72582"/>
                        </a:solidFill>
                        <a:effectLst/>
                        <a:latin typeface="Cambria Math"/>
                        <a:ea typeface="Cambria Math"/>
                        <a:cs typeface="Times New Roman"/>
                      </a:rPr>
                      <m:t>  </m:t>
                    </m:r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8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6(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杯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这瓶果汁一共可以倒满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6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杯。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8271" y="2476501"/>
                <a:ext cx="6573679" cy="3885423"/>
              </a:xfrm>
              <a:prstGeom prst="rect">
                <a:avLst/>
              </a:prstGeom>
              <a:blipFill rotWithShape="1">
                <a:blip r:embed="rId6"/>
                <a:stretch>
                  <a:fillRect l="-2505" b="-21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28650" y="861094"/>
                <a:ext cx="10991850" cy="1990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5.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全家为小芳过生日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如图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平均每人分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kg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蛋糕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够分吗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 algn="ctr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 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0" y="861094"/>
                <a:ext cx="10991850" cy="1990288"/>
              </a:xfrm>
              <a:prstGeom prst="rect">
                <a:avLst/>
              </a:prstGeom>
              <a:blipFill rotWithShape="1">
                <a:blip r:embed="rId4"/>
                <a:stretch>
                  <a:fillRect l="-14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27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635657" y="2189479"/>
            <a:ext cx="5876258" cy="182054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1290241" y="1998979"/>
                <a:ext cx="4924424" cy="42402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solidFill>
                          <a:srgbClr val="E72582"/>
                        </a:solidFill>
                        <a:latin typeface="Cambria Math"/>
                        <a:ea typeface="Cambria Math"/>
                        <a:cs typeface="Times New Roman"/>
                      </a:rPr>
                      <m:t>  </m:t>
                    </m:r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latin typeface="Times New Roman"/>
                  <a:ea typeface="宋体"/>
                  <a:cs typeface="Times New Roman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×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6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&gt;6</a:t>
                </a:r>
                <a:endParaRPr lang="zh-CN" altLang="zh-CN" sz="3400" dirty="0">
                  <a:solidFill>
                    <a:srgbClr val="E72582"/>
                  </a:solidFill>
                  <a:latin typeface="Calibri"/>
                  <a:ea typeface="宋体"/>
                  <a:cs typeface="Times New Roman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够分。</a:t>
                </a:r>
                <a:endParaRPr lang="zh-CN" altLang="zh-CN" sz="3400" b="1" dirty="0">
                  <a:solidFill>
                    <a:srgbClr val="E72582"/>
                  </a:solidFill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0241" y="1998979"/>
                <a:ext cx="4924424" cy="4240200"/>
              </a:xfrm>
              <a:prstGeom prst="rect">
                <a:avLst/>
              </a:prstGeom>
              <a:blipFill rotWithShape="1">
                <a:blip r:embed="rId6"/>
                <a:stretch>
                  <a:fillRect l="-3470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6" y="876301"/>
            <a:ext cx="1063942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奇思和妙想平均每时各走多少千米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谁走得快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7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381750" y="1843405"/>
            <a:ext cx="5015865" cy="208951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828674" y="1691005"/>
                <a:ext cx="10568942" cy="46369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奇思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×3=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(km)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妙想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×4=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(km)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奇思平均每时走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km,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妙想平均每时走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km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。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妙想走得快。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674" y="1691005"/>
                <a:ext cx="10568942" cy="4636910"/>
              </a:xfrm>
              <a:prstGeom prst="rect">
                <a:avLst/>
              </a:prstGeom>
              <a:blipFill rotWithShape="1">
                <a:blip r:embed="rId5"/>
                <a:stretch>
                  <a:fillRect l="-1615" b="-23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9528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505459" y="1533525"/>
                <a:ext cx="11006455" cy="19013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	</a:t>
                </a:r>
                <a:r>
                  <a:rPr lang="zh-CN" altLang="zh-CN" sz="3400" dirty="0" smtClean="0">
                    <a:latin typeface="Times New Roman"/>
                    <a:ea typeface="宋体"/>
                    <a:cs typeface="Times New Roman"/>
                  </a:rPr>
                  <a:t>如果</a:t>
                </a:r>
                <a:r>
                  <a:rPr lang="en-US" altLang="zh-CN" sz="3400" i="1" dirty="0">
                    <a:effectLst/>
                    <a:latin typeface="Times New Roman"/>
                    <a:ea typeface="宋体"/>
                    <a:cs typeface="Times New Roman"/>
                  </a:rPr>
                  <a:t>a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i="1" dirty="0">
                    <a:effectLst/>
                    <a:latin typeface="Times New Roman"/>
                    <a:ea typeface="宋体"/>
                    <a:cs typeface="Times New Roman"/>
                  </a:rPr>
                  <a:t>b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i="1" dirty="0">
                    <a:effectLst/>
                    <a:latin typeface="Times New Roman"/>
                    <a:ea typeface="宋体"/>
                    <a:cs typeface="Times New Roman"/>
                  </a:rPr>
                  <a:t>c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并且</a:t>
                </a:r>
                <a:r>
                  <a:rPr lang="en-US" altLang="zh-CN" sz="3400" i="1" dirty="0">
                    <a:effectLst/>
                    <a:latin typeface="Times New Roman"/>
                    <a:ea typeface="宋体"/>
                    <a:cs typeface="Times New Roman"/>
                  </a:rPr>
                  <a:t>a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 </a:t>
                </a:r>
                <a:r>
                  <a:rPr lang="en-US" altLang="zh-CN" sz="3400" i="1" dirty="0">
                    <a:effectLst/>
                    <a:latin typeface="Times New Roman"/>
                    <a:ea typeface="宋体"/>
                    <a:cs typeface="Times New Roman"/>
                  </a:rPr>
                  <a:t>b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 </a:t>
                </a:r>
                <a:r>
                  <a:rPr lang="en-US" altLang="zh-CN" sz="3400" i="1" dirty="0">
                    <a:effectLst/>
                    <a:latin typeface="Times New Roman"/>
                    <a:ea typeface="宋体"/>
                    <a:cs typeface="Times New Roman"/>
                  </a:rPr>
                  <a:t>c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都不为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0,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那么</a:t>
                </a:r>
                <a:r>
                  <a:rPr lang="en-US" altLang="zh-CN" sz="3400" i="1" dirty="0">
                    <a:effectLst/>
                    <a:latin typeface="Times New Roman"/>
                    <a:ea typeface="宋体"/>
                    <a:cs typeface="Times New Roman"/>
                  </a:rPr>
                  <a:t>a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 </a:t>
                </a:r>
                <a:r>
                  <a:rPr lang="en-US" altLang="zh-CN" sz="3400" i="1" dirty="0">
                    <a:effectLst/>
                    <a:latin typeface="Times New Roman"/>
                    <a:ea typeface="宋体"/>
                    <a:cs typeface="Times New Roman"/>
                  </a:rPr>
                  <a:t>b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 </a:t>
                </a:r>
                <a:r>
                  <a:rPr lang="en-US" altLang="zh-CN" sz="3400" i="1" dirty="0">
                    <a:effectLst/>
                    <a:latin typeface="Times New Roman"/>
                    <a:ea typeface="宋体"/>
                    <a:cs typeface="Times New Roman"/>
                  </a:rPr>
                  <a:t>c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哪个数最大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哪个数最小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1533525"/>
                <a:ext cx="11006455" cy="1901354"/>
              </a:xfrm>
              <a:prstGeom prst="rect">
                <a:avLst/>
              </a:prstGeom>
              <a:blipFill rotWithShape="1">
                <a:blip r:embed="rId5"/>
                <a:stretch>
                  <a:fillRect l="-1551" r="-776" b="-10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828674" y="3729133"/>
                <a:ext cx="10029825" cy="19070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假设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a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=1,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b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=1,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c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=1,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那么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a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b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c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c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&gt;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a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&gt;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b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。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所以最大是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c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最小是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b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。</a:t>
                </a:r>
                <a:endParaRPr lang="zh-CN" altLang="zh-CN" sz="3400" b="1" dirty="0">
                  <a:solidFill>
                    <a:srgbClr val="E72582"/>
                  </a:solidFill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674" y="3729133"/>
                <a:ext cx="10029825" cy="1907061"/>
              </a:xfrm>
              <a:prstGeom prst="rect">
                <a:avLst/>
              </a:prstGeom>
              <a:blipFill rotWithShape="1">
                <a:blip r:embed="rId6"/>
                <a:stretch>
                  <a:fillRect l="-1702" r="-122" b="-102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513</Words>
  <Application>Microsoft Office PowerPoint</Application>
  <PresentationFormat>自定义</PresentationFormat>
  <Paragraphs>65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Arial</vt:lpstr>
      <vt:lpstr>宋体</vt:lpstr>
      <vt:lpstr>方正小标宋_GBK</vt:lpstr>
      <vt:lpstr>微软雅黑</vt:lpstr>
      <vt:lpstr>方正隶变_GBK</vt:lpstr>
      <vt:lpstr>汉仪雅酷黑 95W</vt:lpstr>
      <vt:lpstr>方正大标宋简体</vt:lpstr>
      <vt:lpstr>Cambria Math</vt:lpstr>
      <vt:lpstr>Calibri</vt:lpstr>
      <vt:lpstr>方正大标宋_GBK</vt:lpstr>
      <vt:lpstr>方正黑体_GBK</vt:lpstr>
      <vt:lpstr>Wingdings</vt:lpstr>
      <vt:lpstr>方正仿宋_GBK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2026-03-17T01:50:59Z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