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494" r:id="rId15"/>
    <p:sldId id="427" r:id="rId16"/>
  </p:sldIdLst>
  <p:sldSz cx="12192000" cy="6858000"/>
  <p:notesSz cx="6858000" cy="9144000"/>
  <p:embeddedFontLst>
    <p:embeddedFont>
      <p:font typeface="方正大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黑体_GBK" pitchFamily="65" charset="-122"/>
      <p:regular r:id="rId21"/>
    </p:embeddedFont>
    <p:embeddedFont>
      <p:font typeface="Cambria Math" pitchFamily="18" charset="0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小标宋_GBK" pitchFamily="65" charset="-122"/>
      <p:regular r:id="rId27"/>
    </p:embeddedFont>
    <p:embeddedFont>
      <p:font typeface="方正大标宋简体" charset="-122"/>
      <p:regular r:id="rId28"/>
    </p:embeddedFont>
    <p:embeddedFont>
      <p:font typeface="方正仿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1.png"/><Relationship Id="rId5" Type="http://schemas.openxmlformats.org/officeDocument/2006/relationships/image" Target="../media/image9.tif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97280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四、列方程解答下列各题。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今年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爷爷的年龄刚好是孙子的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爷爷比孙子大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60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爷爷、孙子今年各几岁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先画图表示数量关系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再列方程解答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8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039" y="2638425"/>
            <a:ext cx="3976257" cy="19145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48249" y="2428875"/>
            <a:ext cx="6677025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设孙子今年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爷爷今年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en-US" altLang="zh-CN" sz="3400" b="1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-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=60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endParaRPr lang="en-US" altLang="zh-CN" sz="3400" dirty="0" smtClean="0">
              <a:solidFill>
                <a:srgbClr val="E72582"/>
              </a:solidFill>
              <a:ea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3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=126</a:t>
            </a:r>
          </a:p>
          <a:p>
            <a:pPr>
              <a:lnSpc>
                <a:spcPct val="13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=12×6=72</a:t>
            </a:r>
          </a:p>
          <a:p>
            <a:pPr>
              <a:lnSpc>
                <a:spcPct val="13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爷爷今年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孙子今年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岁。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妈妈买了一箱桔子和一箱苹果。每箱苹果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比一箱桔子的价钱的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每箱桔子多少钱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4475" y="2523465"/>
            <a:ext cx="602932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设每箱桔子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-7=128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每箱桔子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19125" y="861094"/>
                <a:ext cx="10892790" cy="15661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长颈鹿脖子的长度是身高的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pc="-150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spc="-15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 spc="-15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一只名为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“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乔治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的长颈鹿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脖子长是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pc="-150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spc="-15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 spc="-15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米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它的身高是多少米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先写等量关系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再列方程解答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spc="-15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61094"/>
                <a:ext cx="10892790" cy="1566198"/>
              </a:xfrm>
              <a:prstGeom prst="rect">
                <a:avLst/>
              </a:prstGeom>
              <a:blipFill rotWithShape="1">
                <a:blip r:embed="rId4"/>
                <a:stretch>
                  <a:fillRect l="-1568" t="-1167" r="-1512" b="-5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17202" y="2518737"/>
            <a:ext cx="2243239" cy="28038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828674" y="2500971"/>
                <a:ext cx="8924925" cy="38727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长颈鹿的身高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长颈鹿脖子的长度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设长颈鹿的身高是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米。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ea typeface="Cambria Math"/>
                    <a:cs typeface="Times New Roman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它的身高是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米。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674" y="2500971"/>
                <a:ext cx="8924925" cy="3872791"/>
              </a:xfrm>
              <a:prstGeom prst="rect">
                <a:avLst/>
              </a:prstGeom>
              <a:blipFill rotWithShape="1">
                <a:blip r:embed="rId6"/>
                <a:stretch>
                  <a:fillRect l="-1913" t="-472" b="-4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7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4"/>
            <a:ext cx="10763250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37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名学生划船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只小船和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只大船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每只大船坐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名学生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每只小船坐几名学生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先写等量关系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再列方程解答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4425" y="2250385"/>
            <a:ext cx="8296276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坐小船的人数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坐大船的人数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设每只小船坐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名学生。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+5×5=37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每只小船坐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名学生。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19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笑笑每分跑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160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淘气每分跑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。环湖公路一周的长度是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7200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两人在同一地点同时反方向跑步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多长时间能相遇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请在图中用</a:t>
            </a:r>
            <a:r>
              <a:rPr lang="en-US" altLang="zh-CN" sz="3400" dirty="0">
                <a:latin typeface="Cambria Math"/>
                <a:ea typeface="宋体"/>
                <a:cs typeface="Cambria Math"/>
              </a:rPr>
              <a:t>△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标出相遇的大致位置。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82050" y="2680652"/>
            <a:ext cx="2475865" cy="22050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049" y="2484987"/>
            <a:ext cx="7667625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分能相遇。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160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+200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=7200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=7200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=7200÷360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分能相遇。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3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15387" y="2680652"/>
            <a:ext cx="2409190" cy="21457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328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297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一、认真读题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学校买来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个篮球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买来的足球数量是篮球的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学校买来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个足球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买来的足球和篮球一共有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笑笑家有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本科技书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其他书的本数比科技书多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+8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笑笑家一共有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280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求科技书有多少本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05158" y="2646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7508" y="26846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2816" y="424676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其他书的本数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4722" y="5027811"/>
            <a:ext cx="21804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+8=280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1028700"/>
            <a:ext cx="108737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学校买了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套课桌和椅子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共用去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等量关系式是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已知每张课桌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每把椅子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列出方程是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5015" y="2009924"/>
            <a:ext cx="77533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课桌的价钱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椅子的价钱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0910" y="2784872"/>
            <a:ext cx="28071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=4500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620455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76" y="1762125"/>
            <a:ext cx="6957236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5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-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=72</a:t>
            </a:r>
          </a:p>
        </p:txBody>
      </p:sp>
      <p:sp>
        <p:nvSpPr>
          <p:cNvPr id="8" name="矩形 7"/>
          <p:cNvSpPr/>
          <p:nvPr/>
        </p:nvSpPr>
        <p:spPr>
          <a:xfrm>
            <a:off x="1033460" y="2472288"/>
            <a:ext cx="40481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=72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=72÷4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0750" y="1743075"/>
            <a:ext cx="5048250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+7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=35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</a:p>
        </p:txBody>
      </p:sp>
      <p:sp>
        <p:nvSpPr>
          <p:cNvPr id="10" name="矩形 9"/>
          <p:cNvSpPr/>
          <p:nvPr/>
        </p:nvSpPr>
        <p:spPr>
          <a:xfrm>
            <a:off x="6391275" y="2433886"/>
            <a:ext cx="41910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11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2÷11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85851" y="908719"/>
            <a:ext cx="3657600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5</a:t>
            </a:r>
            <a:r>
              <a:rPr lang="en-US" altLang="zh-CN" sz="3400" i="1" dirty="0" smtClean="0">
                <a:latin typeface="Times New Roman"/>
                <a:ea typeface="宋体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</a:rPr>
              <a:t>+4</a:t>
            </a:r>
            <a:r>
              <a:rPr lang="en-US" altLang="zh-CN" sz="3400" i="1" dirty="0" smtClean="0">
                <a:latin typeface="Times New Roman"/>
                <a:ea typeface="宋体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</a:rPr>
              <a:t>=12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</a:p>
        </p:txBody>
      </p:sp>
      <p:sp>
        <p:nvSpPr>
          <p:cNvPr id="6" name="矩形 5"/>
          <p:cNvSpPr/>
          <p:nvPr/>
        </p:nvSpPr>
        <p:spPr>
          <a:xfrm>
            <a:off x="1076325" y="1711876"/>
            <a:ext cx="41910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b="1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b="1" spc="-15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9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6÷9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6525" y="899194"/>
            <a:ext cx="4086225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4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-6=90</a:t>
            </a:r>
          </a:p>
        </p:txBody>
      </p:sp>
      <p:sp>
        <p:nvSpPr>
          <p:cNvPr id="9" name="矩形 8"/>
          <p:cNvSpPr/>
          <p:nvPr/>
        </p:nvSpPr>
        <p:spPr>
          <a:xfrm>
            <a:off x="6505575" y="1615682"/>
            <a:ext cx="3048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=90+6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=96÷4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6" y="861095"/>
            <a:ext cx="670543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三、看图列方程并解答。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225" y="1733550"/>
            <a:ext cx="523667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1.</a:t>
            </a:r>
            <a:endParaRPr lang="zh-CN" altLang="en-US" sz="3600" dirty="0"/>
          </a:p>
        </p:txBody>
      </p:sp>
      <p:pic>
        <p:nvPicPr>
          <p:cNvPr id="8" name="image3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37652" y="1926803"/>
            <a:ext cx="7168855" cy="15879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01689" y="3613666"/>
            <a:ext cx="2954655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spc="-30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+4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=105</a:t>
            </a:r>
          </a:p>
          <a:p>
            <a:pPr>
              <a:lnSpc>
                <a:spcPct val="150000"/>
              </a:lnSpc>
            </a:pPr>
            <a:r>
              <a:rPr lang="en-US" altLang="zh-CN" sz="3400" b="1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=105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6986169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甲、乙两车经过</a:t>
            </a:r>
            <a:r>
              <a:rPr lang="en-US" altLang="zh-CN" sz="3400" i="1" dirty="0">
                <a:latin typeface="Times New Roman"/>
                <a:ea typeface="宋体"/>
              </a:rPr>
              <a:t>x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时相遇。</a:t>
            </a:r>
            <a:endParaRPr lang="zh-CN" altLang="en-US" sz="3400" dirty="0"/>
          </a:p>
        </p:txBody>
      </p:sp>
      <p:pic>
        <p:nvPicPr>
          <p:cNvPr id="8" name="image3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2045" y="1835150"/>
            <a:ext cx="5497830" cy="15634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79663" y="3667125"/>
            <a:ext cx="36290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=156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78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=156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55414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</a:t>
            </a:r>
            <a:endParaRPr lang="zh-CN" altLang="en-US" sz="3400" dirty="0"/>
          </a:p>
        </p:txBody>
      </p:sp>
      <p:pic>
        <p:nvPicPr>
          <p:cNvPr id="8" name="image3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8720" y="944880"/>
            <a:ext cx="5544503" cy="18005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26747" y="2745402"/>
            <a:ext cx="31406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-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=48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=48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52500"/>
            <a:ext cx="55605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</a:t>
            </a:r>
            <a:endParaRPr lang="zh-CN" altLang="en-US" sz="3400" dirty="0"/>
          </a:p>
        </p:txBody>
      </p:sp>
      <p:pic>
        <p:nvPicPr>
          <p:cNvPr id="8" name="image3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4741" y="934987"/>
            <a:ext cx="5987676" cy="16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81797" y="2724150"/>
            <a:ext cx="354270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+30=270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=240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=80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552</Words>
  <Application>Microsoft Office PowerPoint</Application>
  <PresentationFormat>自定义</PresentationFormat>
  <Paragraphs>115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方正大标宋_GBK</vt:lpstr>
      <vt:lpstr>方正隶变_GBK</vt:lpstr>
      <vt:lpstr>微软雅黑</vt:lpstr>
      <vt:lpstr>方正黑体_GBK</vt:lpstr>
      <vt:lpstr>Cambria Math</vt:lpstr>
      <vt:lpstr>Calibri</vt:lpstr>
      <vt:lpstr>方正小标宋_GBK</vt:lpstr>
      <vt:lpstr>方正大标宋简体</vt:lpstr>
      <vt:lpstr>Wingdings</vt:lpstr>
      <vt:lpstr>Times New Roman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2026-03-17T23:39:11Z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