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方正大标宋简体" charset="-122"/>
      <p:regular r:id="rId9"/>
    </p:embeddedFont>
    <p:embeddedFont>
      <p:font typeface="NEU-XT" pitchFamily="18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仿宋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黑体_GBK" pitchFamily="65" charset="-122"/>
      <p:regular r:id="rId20"/>
    </p:embeddedFont>
    <p:embeddedFont>
      <p:font typeface="华文宋体" pitchFamily="2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隶变_GBK" pitchFamily="65" charset="-122"/>
      <p:regular r:id="rId24"/>
    </p:embeddedFont>
    <p:embeddedFont>
      <p:font typeface="方正楷体_GBK" pitchFamily="65" charset="-122"/>
      <p:regular r:id="rId25"/>
    </p:embeddedFont>
    <p:embeddedFont>
      <p:font typeface="NEU-HZ" pitchFamily="2" charset="-122"/>
      <p:regular r:id="rId26"/>
      <p:italic r:id="rId27"/>
    </p:embeddedFont>
    <p:embeddedFont>
      <p:font typeface="方正大标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大象的耳朵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829942" y="2254386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397748"/>
              </p:ext>
            </p:extLst>
          </p:nvPr>
        </p:nvGraphicFramePr>
        <p:xfrm>
          <a:off x="857435" y="230443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728498" y="2252885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190517"/>
              </p:ext>
            </p:extLst>
          </p:nvPr>
        </p:nvGraphicFramePr>
        <p:xfrm>
          <a:off x="3755991" y="230293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453870" y="2251384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626335"/>
              </p:ext>
            </p:extLst>
          </p:nvPr>
        </p:nvGraphicFramePr>
        <p:xfrm>
          <a:off x="6481363" y="230143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209048" y="2252078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692588"/>
              </p:ext>
            </p:extLst>
          </p:nvPr>
        </p:nvGraphicFramePr>
        <p:xfrm>
          <a:off x="9236541" y="230213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56"/>
          <a:stretch/>
        </p:blipFill>
        <p:spPr bwMode="auto">
          <a:xfrm>
            <a:off x="737769" y="1716012"/>
            <a:ext cx="10716461" cy="545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21"/>
          <a:stretch/>
        </p:blipFill>
        <p:spPr bwMode="auto">
          <a:xfrm>
            <a:off x="737769" y="3717768"/>
            <a:ext cx="10716461" cy="645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789830" y="4404098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7495612"/>
              </p:ext>
            </p:extLst>
          </p:nvPr>
        </p:nvGraphicFramePr>
        <p:xfrm>
          <a:off x="817323" y="44541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88386" y="4402597"/>
            <a:ext cx="2092662" cy="1090390"/>
            <a:chOff x="1987734" y="1843323"/>
            <a:chExt cx="2092662" cy="1090390"/>
          </a:xfrm>
        </p:grpSpPr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4" name="表格 43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042642"/>
              </p:ext>
            </p:extLst>
          </p:nvPr>
        </p:nvGraphicFramePr>
        <p:xfrm>
          <a:off x="3715879" y="44526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473918" y="4401096"/>
            <a:ext cx="2092662" cy="1090390"/>
            <a:chOff x="1987734" y="1843323"/>
            <a:chExt cx="2092662" cy="1090390"/>
          </a:xfrm>
        </p:grpSpPr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8" name="表格 47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71160"/>
              </p:ext>
            </p:extLst>
          </p:nvPr>
        </p:nvGraphicFramePr>
        <p:xfrm>
          <a:off x="6501411" y="445114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定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229096" y="4401790"/>
            <a:ext cx="2092662" cy="1090390"/>
            <a:chOff x="1987734" y="1843323"/>
            <a:chExt cx="2092662" cy="1090390"/>
          </a:xfrm>
        </p:grpSpPr>
        <p:pic>
          <p:nvPicPr>
            <p:cNvPr id="50" name="图片 49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2" name="表格 51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646796"/>
              </p:ext>
            </p:extLst>
          </p:nvPr>
        </p:nvGraphicFramePr>
        <p:xfrm>
          <a:off x="9256589" y="445184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二、给下面词语中加点的字选择正确的读音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打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耷拉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dā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bā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竹竿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ɡān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ɡǎn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似的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sì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shì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耳朵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duǒ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duo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扇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风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shān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shàn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电扇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shān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shàn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59" y="212303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460048" y="21521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58" y="291120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460047" y="296193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60" y="380173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549653" y="378588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819871" y="199945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554924" y="194348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701551" y="275852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786156" y="27328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308839" y="358159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251060" y="354898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1051" y="873722"/>
            <a:ext cx="11110863" cy="3326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三、连一连。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一对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大象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耷拉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小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羊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根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en-US" sz="3600" smtClean="0">
                <a:latin typeface="Calibri"/>
                <a:ea typeface="方正楷体_GBK"/>
                <a:cs typeface="Times New Roman"/>
              </a:rPr>
              <a:t>大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耳朵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遇到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虫子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一头　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竹竿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赶跑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耳朵</a:t>
            </a:r>
            <a:endParaRPr lang="zh-CN" altLang="en-US" sz="3600"/>
          </a:p>
        </p:txBody>
      </p:sp>
      <p:cxnSp>
        <p:nvCxnSpPr>
          <p:cNvPr id="8" name="直接连接符 7"/>
          <p:cNvCxnSpPr/>
          <p:nvPr/>
        </p:nvCxnSpPr>
        <p:spPr>
          <a:xfrm>
            <a:off x="4736425" y="1961147"/>
            <a:ext cx="0" cy="2225842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408271" y="2159668"/>
            <a:ext cx="1852287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425644" y="2971800"/>
            <a:ext cx="1834914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428701" y="2261937"/>
            <a:ext cx="1831857" cy="162426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008687" y="2159668"/>
            <a:ext cx="1751681" cy="17265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008687" y="2261937"/>
            <a:ext cx="1751681" cy="76099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5970127" y="3074068"/>
            <a:ext cx="1790241" cy="8121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419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四、选词填空。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非常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往常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经常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今天的狐狸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跟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很不一样。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这朵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花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美丽。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大象的耳朵眼儿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里</a:t>
            </a:r>
            <a:r>
              <a:rPr lang="en-US" altLang="zh-CN" sz="3600" smtClean="0">
                <a:latin typeface="方正楷体_GBK"/>
                <a:cs typeface="Times New Roman"/>
              </a:rPr>
              <a:t>,(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有小虫子飞进去。</a:t>
            </a:r>
            <a:endParaRPr lang="zh-CN" altLang="en-US" sz="3600"/>
          </a:p>
        </p:txBody>
      </p:sp>
      <p:sp>
        <p:nvSpPr>
          <p:cNvPr id="8" name="矩形 7"/>
          <p:cNvSpPr/>
          <p:nvPr/>
        </p:nvSpPr>
        <p:spPr>
          <a:xfrm>
            <a:off x="1140843" y="1859032"/>
            <a:ext cx="4213210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46057" y="27826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往常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34896" y="35630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非常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32928" y="43450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经常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134</Words>
  <Application>Microsoft Office PowerPoint</Application>
  <PresentationFormat>自定义</PresentationFormat>
  <Paragraphs>60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Arial</vt:lpstr>
      <vt:lpstr>宋体</vt:lpstr>
      <vt:lpstr>Wingdings</vt:lpstr>
      <vt:lpstr>方正小标宋_GBK</vt:lpstr>
      <vt:lpstr>方正大标宋简体</vt:lpstr>
      <vt:lpstr>NEU-XT</vt:lpstr>
      <vt:lpstr>NEU-BZ</vt:lpstr>
      <vt:lpstr>方正仿宋_GBK</vt:lpstr>
      <vt:lpstr>楷体</vt:lpstr>
      <vt:lpstr>Times New Roman</vt:lpstr>
      <vt:lpstr>汉仪雅酷黑 95W</vt:lpstr>
      <vt:lpstr>Calibri</vt:lpstr>
      <vt:lpstr>方正黑体_GBK</vt:lpstr>
      <vt:lpstr>华文宋体</vt:lpstr>
      <vt:lpstr>微软雅黑</vt:lpstr>
      <vt:lpstr>方正隶变_GBK</vt:lpstr>
      <vt:lpstr>方正楷体_GBK</vt:lpstr>
      <vt:lpstr>NEU-HZ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2026-03-19T07:21:42Z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