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8" r:id="rId3"/>
    <p:sldId id="509" r:id="rId4"/>
    <p:sldId id="505" r:id="rId5"/>
    <p:sldId id="506" r:id="rId6"/>
    <p:sldId id="507" r:id="rId7"/>
    <p:sldId id="427" r:id="rId8"/>
  </p:sldIdLst>
  <p:sldSz cx="12192000" cy="6858000"/>
  <p:notesSz cx="6858000" cy="9144000"/>
  <p:embeddedFontLst>
    <p:embeddedFont>
      <p:font typeface="方正隶变_GBK" pitchFamily="65" charset="-122"/>
      <p:regular r:id="rId9"/>
    </p:embeddedFont>
    <p:embeddedFont>
      <p:font typeface="方正仿宋_GBK" pitchFamily="65" charset="-122"/>
      <p:regular r:id="rId10"/>
    </p:embeddedFont>
    <p:embeddedFont>
      <p:font typeface="方正大标宋_GBK" pitchFamily="65" charset="-122"/>
      <p:regular r:id="rId11"/>
    </p:embeddedFont>
    <p:embeddedFont>
      <p:font typeface="华文宋体" pitchFamily="2" charset="-122"/>
      <p:regular r:id="rId12"/>
    </p:embeddedFont>
    <p:embeddedFont>
      <p:font typeface="方正小标宋_GBK" pitchFamily="65" charset="-122"/>
      <p:regular r:id="rId13"/>
    </p:embeddedFont>
    <p:embeddedFont>
      <p:font typeface="微软雅黑" pitchFamily="34" charset="-122"/>
      <p:regular r:id="rId14"/>
      <p:bold r:id="rId15"/>
    </p:embeddedFont>
    <p:embeddedFont>
      <p:font typeface="NEU-HZ" pitchFamily="2" charset="-122"/>
      <p:regular r:id="rId16"/>
      <p:italic r:id="rId17"/>
    </p:embeddedFont>
    <p:embeddedFont>
      <p:font typeface="方正楷体_GBK" pitchFamily="65" charset="-122"/>
      <p:regular r:id="rId18"/>
    </p:embeddedFont>
    <p:embeddedFont>
      <p:font typeface="方正黑体_GBK" pitchFamily="65" charset="-122"/>
      <p:regular r:id="rId19"/>
    </p:embeddedFont>
    <p:embeddedFont>
      <p:font typeface="NEU-XT" pitchFamily="18" charset="-122"/>
      <p:regular r:id="rId20"/>
    </p:embeddedFont>
    <p:embeddedFont>
      <p:font typeface="Calibri" pitchFamily="34" charset="0"/>
      <p:regular r:id="rId21"/>
      <p:bold r:id="rId22"/>
      <p:italic r:id="rId23"/>
      <p:boldItalic r:id="rId24"/>
    </p:embeddedFont>
    <p:embeddedFont>
      <p:font typeface="方正大标宋简体" charset="-122"/>
      <p:regular r:id="rId25"/>
    </p:embeddedFont>
    <p:embeddedFont>
      <p:font typeface="NEU-B6" pitchFamily="18" charset="-122"/>
      <p:regular r:id="rId26"/>
      <p:italic r:id="rId27"/>
    </p:embeddedFont>
    <p:embeddedFont>
      <p:font typeface="NEU-BZ" pitchFamily="2" charset="-122"/>
      <p:regular r:id="rId28"/>
      <p:bold r:id="rId29"/>
      <p:italic r:id="rId30"/>
      <p:boldItalic r:id="rId3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36" Type="http://schemas.openxmlformats.org/officeDocument/2006/relationships/tableStyles" Target="tableStyle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font" Target="fonts/font23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font" Target="fonts/font22.fntdata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89801"/>
            <a:ext cx="12197715" cy="998855"/>
          </a:xfrm>
        </p:spPr>
        <p:txBody>
          <a:bodyPr>
            <a:noAutofit/>
          </a:bodyPr>
          <a:lstStyle/>
          <a:p>
            <a:pPr lvl="0">
              <a:lnSpc>
                <a:spcPct val="100000"/>
              </a:lnSpc>
            </a:pP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小马过河</a:t>
            </a:r>
            <a:endParaRPr lang="zh-CN" altLang="en-US" sz="6000" dirty="0">
              <a:solidFill>
                <a:srgbClr val="000000">
                  <a:lumMod val="65000"/>
                  <a:lumOff val="35000"/>
                </a:srgb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grpSp>
        <p:nvGrpSpPr>
          <p:cNvPr id="6" name="组合 5"/>
          <p:cNvGrpSpPr/>
          <p:nvPr/>
        </p:nvGrpSpPr>
        <p:grpSpPr>
          <a:xfrm>
            <a:off x="505459" y="862509"/>
            <a:ext cx="11006455" cy="3652564"/>
            <a:chOff x="505459" y="862509"/>
            <a:chExt cx="11006455" cy="3652564"/>
          </a:xfrm>
        </p:grpSpPr>
        <p:sp>
          <p:nvSpPr>
            <p:cNvPr id="3" name="矩形 2"/>
            <p:cNvSpPr/>
            <p:nvPr/>
          </p:nvSpPr>
          <p:spPr>
            <a:xfrm>
              <a:off x="505459" y="862509"/>
              <a:ext cx="11006455" cy="33262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600">
                  <a:latin typeface="Calibri"/>
                  <a:ea typeface="方正黑体_GBK"/>
                  <a:cs typeface="Times New Roman"/>
                </a:rPr>
                <a:t>一、给加点字选择正确的读音</a:t>
              </a:r>
              <a:r>
                <a:rPr lang="en-US" altLang="zh-CN" sz="3600">
                  <a:latin typeface="方正黑体_GBK"/>
                  <a:ea typeface="方正楷体_GBK"/>
                  <a:cs typeface="Times New Roman"/>
                </a:rPr>
                <a:t>,</a:t>
              </a:r>
              <a:r>
                <a:rPr lang="zh-CN" altLang="zh-CN" sz="3600">
                  <a:latin typeface="Calibri"/>
                  <a:ea typeface="方正黑体_GBK"/>
                  <a:cs typeface="Times New Roman"/>
                </a:rPr>
                <a:t>打</a:t>
              </a:r>
              <a:r>
                <a:rPr lang="en-US" altLang="zh-CN" sz="3600">
                  <a:latin typeface="NEU-BZ"/>
                  <a:ea typeface="方正黑体_GBK"/>
                  <a:cs typeface="Times New Roman"/>
                </a:rPr>
                <a:t>“</a:t>
              </a:r>
              <a:r>
                <a:rPr lang="en-US" altLang="zh-CN" sz="3600">
                  <a:latin typeface="Calibri"/>
                  <a:ea typeface="NEU-BZ"/>
                  <a:cs typeface="Times New Roman"/>
                </a:rPr>
                <a:t>􀳫</a:t>
              </a:r>
              <a:r>
                <a:rPr lang="en-US" altLang="zh-CN" sz="3600">
                  <a:latin typeface="NEU-BZ"/>
                  <a:ea typeface="方正黑体_GBK"/>
                  <a:cs typeface="Times New Roman"/>
                </a:rPr>
                <a:t>”</a:t>
              </a:r>
              <a:r>
                <a:rPr lang="zh-CN" altLang="zh-CN" sz="3600">
                  <a:latin typeface="Calibri"/>
                  <a:ea typeface="方正黑体_GBK"/>
                  <a:cs typeface="Times New Roman"/>
                </a:rPr>
                <a:t>。</a:t>
              </a:r>
              <a:endParaRPr lang="zh-CN" altLang="zh-CN" sz="3600">
                <a:latin typeface="Calibri"/>
                <a:ea typeface="方正楷体_GBK"/>
                <a:cs typeface="Times New Roman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磨刀</a:t>
              </a:r>
              <a:r>
                <a:rPr lang="en-US" altLang="zh-CN" sz="3600" smtClean="0">
                  <a:latin typeface="方正楷体_GBK"/>
                  <a:ea typeface="方正楷体_GBK"/>
                  <a:cs typeface="Times New Roman"/>
                </a:rPr>
                <a:t>( </a:t>
              </a:r>
              <a:r>
                <a:rPr lang="en-US" altLang="zh-CN" sz="3600" smtClean="0">
                  <a:latin typeface="NEU-XT"/>
                  <a:ea typeface="方正楷体_GBK"/>
                  <a:cs typeface="Times New Roman"/>
                </a:rPr>
                <a:t>mó</a:t>
              </a:r>
              <a:r>
                <a:rPr lang="zh-CN" altLang="zh-CN" sz="3600">
                  <a:latin typeface="NEU-XT"/>
                  <a:ea typeface="方正楷体_GBK"/>
                  <a:cs typeface="Times New Roman"/>
                </a:rPr>
                <a:t>　</a:t>
              </a:r>
              <a:r>
                <a:rPr lang="en-US" altLang="zh-CN" sz="3600" smtClean="0">
                  <a:latin typeface="NEU-XT"/>
                  <a:ea typeface="方正楷体_GBK"/>
                  <a:cs typeface="Times New Roman"/>
                </a:rPr>
                <a:t>mò </a:t>
              </a:r>
              <a:r>
                <a:rPr lang="en-US" altLang="zh-CN" sz="3600" smtClean="0">
                  <a:latin typeface="方正楷体_GBK"/>
                  <a:ea typeface="方正楷体_GBK"/>
                  <a:cs typeface="Times New Roman"/>
                </a:rPr>
                <a:t>)</a:t>
              </a:r>
              <a:r>
                <a:rPr lang="zh-CN" altLang="zh-CN" sz="3600">
                  <a:latin typeface="NEU-XT"/>
                  <a:ea typeface="方正楷体_GBK"/>
                  <a:cs typeface="Times New Roman"/>
                </a:rPr>
                <a:t>　　</a:t>
              </a:r>
              <a:r>
                <a:rPr lang="zh-CN" altLang="zh-CN" sz="3600">
                  <a:latin typeface="NEU-XT"/>
                  <a:ea typeface="方正楷体_GBK"/>
                  <a:cs typeface="Times New Roman"/>
                </a:rPr>
                <a:t>　</a:t>
              </a:r>
              <a:r>
                <a:rPr lang="en-US" altLang="zh-CN" sz="3600" smtClean="0">
                  <a:latin typeface="NEU-XT"/>
                  <a:ea typeface="方正楷体_GBK"/>
                  <a:cs typeface="Times New Roman"/>
                </a:rPr>
                <a:t>	</a:t>
              </a:r>
              <a:r>
                <a:rPr lang="zh-CN" altLang="zh-CN" sz="3600" smtClean="0">
                  <a:latin typeface="Calibri"/>
                  <a:ea typeface="方正楷体_GBK"/>
                  <a:cs typeface="Times New Roman"/>
                </a:rPr>
                <a:t>磨坊</a:t>
              </a:r>
              <a:r>
                <a:rPr lang="en-US" altLang="zh-CN" sz="3600" smtClean="0">
                  <a:latin typeface="方正楷体_GBK"/>
                  <a:ea typeface="方正楷体_GBK"/>
                  <a:cs typeface="Times New Roman"/>
                </a:rPr>
                <a:t>( </a:t>
              </a:r>
              <a:r>
                <a:rPr lang="en-US" altLang="zh-CN" sz="3600" smtClean="0">
                  <a:latin typeface="NEU-XT"/>
                  <a:ea typeface="方正楷体_GBK"/>
                  <a:cs typeface="Times New Roman"/>
                </a:rPr>
                <a:t>mó</a:t>
              </a:r>
              <a:r>
                <a:rPr lang="zh-CN" altLang="zh-CN" sz="3600">
                  <a:latin typeface="NEU-XT"/>
                  <a:ea typeface="方正楷体_GBK"/>
                  <a:cs typeface="Times New Roman"/>
                </a:rPr>
                <a:t>　</a:t>
              </a:r>
              <a:r>
                <a:rPr lang="en-US" altLang="zh-CN" sz="3600" smtClean="0">
                  <a:latin typeface="NEU-XT"/>
                  <a:ea typeface="方正楷体_GBK"/>
                  <a:cs typeface="Times New Roman"/>
                </a:rPr>
                <a:t>mò </a:t>
              </a:r>
              <a:r>
                <a:rPr lang="en-US" altLang="zh-CN" sz="3600" smtClean="0">
                  <a:latin typeface="方正楷体_GBK"/>
                  <a:ea typeface="方正楷体_GBK"/>
                  <a:cs typeface="Times New Roman"/>
                </a:rPr>
                <a:t>)</a:t>
              </a:r>
              <a:endParaRPr lang="zh-CN" altLang="zh-CN" sz="3600">
                <a:latin typeface="Calibri"/>
                <a:ea typeface="方正楷体_GBK"/>
                <a:cs typeface="Times New Roman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街坊</a:t>
              </a:r>
              <a:r>
                <a:rPr lang="en-US" altLang="zh-CN" sz="3600" smtClean="0">
                  <a:latin typeface="方正楷体_GBK"/>
                  <a:ea typeface="方正楷体_GBK"/>
                  <a:cs typeface="Times New Roman"/>
                </a:rPr>
                <a:t>( </a:t>
              </a:r>
              <a:r>
                <a:rPr lang="en-US" altLang="zh-CN" sz="3600" smtClean="0">
                  <a:latin typeface="NEU-XT"/>
                  <a:ea typeface="方正楷体_GBK"/>
                  <a:cs typeface="Times New Roman"/>
                </a:rPr>
                <a:t>fánɡ</a:t>
              </a:r>
              <a:r>
                <a:rPr lang="zh-CN" altLang="zh-CN" sz="3600">
                  <a:latin typeface="NEU-XT"/>
                  <a:ea typeface="方正楷体_GBK"/>
                  <a:cs typeface="Times New Roman"/>
                </a:rPr>
                <a:t>　</a:t>
              </a:r>
              <a:r>
                <a:rPr lang="en-US" altLang="zh-CN" sz="3600" smtClean="0">
                  <a:latin typeface="NEU-XT"/>
                  <a:ea typeface="方正楷体_GBK"/>
                  <a:cs typeface="Times New Roman"/>
                </a:rPr>
                <a:t>fɑnɡ </a:t>
              </a:r>
              <a:r>
                <a:rPr lang="en-US" altLang="zh-CN" sz="3600" smtClean="0">
                  <a:latin typeface="方正楷体_GBK"/>
                  <a:ea typeface="方正楷体_GBK"/>
                  <a:cs typeface="Times New Roman"/>
                </a:rPr>
                <a:t>)</a:t>
              </a:r>
              <a:r>
                <a:rPr lang="en-US" altLang="zh-CN" sz="3600">
                  <a:latin typeface="Calibri"/>
                  <a:ea typeface="方正楷体_GBK"/>
                  <a:cs typeface="Times New Roman"/>
                </a:rPr>
                <a:t>	</a:t>
              </a:r>
              <a:r>
                <a:rPr lang="en-US" altLang="zh-CN" sz="3600" smtClean="0">
                  <a:latin typeface="Calibri"/>
                  <a:ea typeface="方正楷体_GBK"/>
                  <a:cs typeface="Times New Roman"/>
                </a:rPr>
                <a:t>	</a:t>
              </a:r>
              <a:r>
                <a:rPr lang="zh-CN" altLang="zh-CN" sz="3600" smtClean="0">
                  <a:latin typeface="Calibri"/>
                  <a:ea typeface="方正楷体_GBK"/>
                  <a:cs typeface="Times New Roman"/>
                </a:rPr>
                <a:t>油坊</a:t>
              </a:r>
              <a:r>
                <a:rPr lang="en-US" altLang="zh-CN" sz="3600" smtClean="0">
                  <a:latin typeface="方正楷体_GBK"/>
                  <a:ea typeface="方正楷体_GBK"/>
                  <a:cs typeface="Times New Roman"/>
                </a:rPr>
                <a:t>( </a:t>
              </a:r>
              <a:r>
                <a:rPr lang="en-US" altLang="zh-CN" sz="3600" smtClean="0">
                  <a:latin typeface="NEU-XT"/>
                  <a:ea typeface="方正楷体_GBK"/>
                  <a:cs typeface="Times New Roman"/>
                </a:rPr>
                <a:t>fánɡ</a:t>
              </a:r>
              <a:r>
                <a:rPr lang="zh-CN" altLang="zh-CN" sz="3600">
                  <a:latin typeface="NEU-XT"/>
                  <a:ea typeface="方正楷体_GBK"/>
                  <a:cs typeface="Times New Roman"/>
                </a:rPr>
                <a:t>　</a:t>
              </a:r>
              <a:r>
                <a:rPr lang="en-US" altLang="zh-CN" sz="3600" smtClean="0">
                  <a:latin typeface="NEU-XT"/>
                  <a:ea typeface="方正楷体_GBK"/>
                  <a:cs typeface="Times New Roman"/>
                </a:rPr>
                <a:t>fānɡ </a:t>
              </a:r>
              <a:r>
                <a:rPr lang="en-US" altLang="zh-CN" sz="3600" smtClean="0">
                  <a:latin typeface="方正楷体_GBK"/>
                  <a:ea typeface="方正楷体_GBK"/>
                  <a:cs typeface="Times New Roman"/>
                </a:rPr>
                <a:t>)</a:t>
              </a:r>
              <a:endParaRPr lang="zh-CN" altLang="zh-CN" sz="3600">
                <a:latin typeface="Calibri"/>
                <a:ea typeface="方正楷体_GBK"/>
                <a:cs typeface="Times New Roman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难为情</a:t>
              </a:r>
              <a:r>
                <a:rPr lang="en-US" altLang="zh-CN" sz="3600" smtClean="0">
                  <a:latin typeface="方正楷体_GBK"/>
                  <a:ea typeface="方正楷体_GBK"/>
                  <a:cs typeface="Times New Roman"/>
                </a:rPr>
                <a:t>( </a:t>
              </a:r>
              <a:r>
                <a:rPr lang="en-US" altLang="zh-CN" sz="3600" smtClean="0">
                  <a:latin typeface="NEU-XT"/>
                  <a:ea typeface="方正楷体_GBK"/>
                  <a:cs typeface="Times New Roman"/>
                </a:rPr>
                <a:t>wéi</a:t>
              </a:r>
              <a:r>
                <a:rPr lang="zh-CN" altLang="zh-CN" sz="3600">
                  <a:latin typeface="NEU-XT"/>
                  <a:ea typeface="方正楷体_GBK"/>
                  <a:cs typeface="Times New Roman"/>
                </a:rPr>
                <a:t>　</a:t>
              </a:r>
              <a:r>
                <a:rPr lang="en-US" altLang="zh-CN" sz="3600" smtClean="0">
                  <a:latin typeface="NEU-XT"/>
                  <a:ea typeface="方正楷体_GBK"/>
                  <a:cs typeface="Times New Roman"/>
                </a:rPr>
                <a:t>wèi </a:t>
              </a:r>
              <a:r>
                <a:rPr lang="en-US" altLang="zh-CN" sz="3600" smtClean="0">
                  <a:latin typeface="方正楷体_GBK"/>
                  <a:ea typeface="方正楷体_GBK"/>
                  <a:cs typeface="Times New Roman"/>
                </a:rPr>
                <a:t>)</a:t>
              </a:r>
              <a:r>
                <a:rPr lang="en-US" altLang="zh-CN" sz="3600">
                  <a:latin typeface="Calibri"/>
                  <a:ea typeface="方正楷体_GBK"/>
                  <a:cs typeface="Times New Roman"/>
                </a:rPr>
                <a:t>	</a:t>
              </a:r>
              <a:r>
                <a:rPr lang="en-US" altLang="zh-CN" sz="3600" smtClean="0">
                  <a:latin typeface="Calibri"/>
                  <a:ea typeface="方正楷体_GBK"/>
                  <a:cs typeface="Times New Roman"/>
                </a:rPr>
                <a:t>	</a:t>
              </a:r>
              <a:r>
                <a:rPr lang="zh-CN" altLang="zh-CN" sz="3600" smtClean="0">
                  <a:latin typeface="Calibri"/>
                  <a:ea typeface="方正楷体_GBK"/>
                  <a:cs typeface="Times New Roman"/>
                </a:rPr>
                <a:t>淹没</a:t>
              </a:r>
              <a:r>
                <a:rPr lang="en-US" altLang="zh-CN" sz="3600" smtClean="0">
                  <a:latin typeface="方正楷体_GBK"/>
                  <a:ea typeface="方正楷体_GBK"/>
                  <a:cs typeface="Times New Roman"/>
                </a:rPr>
                <a:t>( </a:t>
              </a:r>
              <a:r>
                <a:rPr lang="en-US" altLang="zh-CN" sz="3600" smtClean="0">
                  <a:latin typeface="NEU-XT"/>
                  <a:ea typeface="方正楷体_GBK"/>
                  <a:cs typeface="Times New Roman"/>
                </a:rPr>
                <a:t>méi</a:t>
              </a:r>
              <a:r>
                <a:rPr lang="zh-CN" altLang="zh-CN" sz="3600">
                  <a:latin typeface="NEU-XT"/>
                  <a:ea typeface="方正楷体_GBK"/>
                  <a:cs typeface="Times New Roman"/>
                </a:rPr>
                <a:t>　</a:t>
              </a:r>
              <a:r>
                <a:rPr lang="en-US" altLang="zh-CN" sz="3600" smtClean="0">
                  <a:latin typeface="NEU-XT"/>
                  <a:ea typeface="方正楷体_GBK"/>
                  <a:cs typeface="Times New Roman"/>
                </a:rPr>
                <a:t>mò </a:t>
              </a:r>
              <a:r>
                <a:rPr lang="en-US" altLang="zh-CN" sz="3600" smtClean="0">
                  <a:latin typeface="方正楷体_GBK"/>
                  <a:ea typeface="方正楷体_GBK"/>
                  <a:cs typeface="Times New Roman"/>
                </a:rPr>
                <a:t>)</a:t>
              </a:r>
              <a:endParaRPr lang="zh-CN" altLang="zh-CN" sz="3600">
                <a:effectLst/>
                <a:latin typeface="Calibri"/>
                <a:ea typeface="方正楷体_GBK"/>
                <a:cs typeface="Times New Roman"/>
              </a:endParaRPr>
            </a:p>
          </p:txBody>
        </p:sp>
        <p:sp>
          <p:nvSpPr>
            <p:cNvPr id="8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569221" y="2191266"/>
              <a:ext cx="7024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6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9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6053927" y="2202459"/>
              <a:ext cx="7024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6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0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956865" y="2951117"/>
              <a:ext cx="7024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6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1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6467009" y="2975181"/>
              <a:ext cx="7024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6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2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920768" y="3845990"/>
              <a:ext cx="7024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6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6467009" y="3868742"/>
              <a:ext cx="7024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6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</p:grpSp>
      <p:sp>
        <p:nvSpPr>
          <p:cNvPr id="14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2011837" y="193030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8593113" y="198662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3624073" y="283268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7711433" y="282556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2548933" y="358847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8701401" y="360762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23539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747358C8-297A-4732-88F7-8DFEEECF9E40}"/>
              </a:ext>
            </a:extLst>
          </p:cNvPr>
          <p:cNvSpPr/>
          <p:nvPr/>
        </p:nvSpPr>
        <p:spPr>
          <a:xfrm>
            <a:off x="583000" y="1069680"/>
            <a:ext cx="44678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二、读拼音</a:t>
            </a:r>
            <a:r>
              <a:rPr lang="en-US" altLang="zh-CN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en-US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60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3F8BBC33-E41C-4B7B-92BE-707110385D04}"/>
              </a:ext>
            </a:extLst>
          </p:cNvPr>
          <p:cNvGrpSpPr/>
          <p:nvPr/>
        </p:nvGrpSpPr>
        <p:grpSpPr>
          <a:xfrm>
            <a:off x="910502" y="2711499"/>
            <a:ext cx="2092662" cy="1090390"/>
            <a:chOff x="1987734" y="1843323"/>
            <a:chExt cx="2092662" cy="1090390"/>
          </a:xfrm>
        </p:grpSpPr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id="{EB497EBA-6929-4D00-B66D-8403F205C9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DA62A921-6C25-4AA4-8F5B-BC93F1FCCF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1" name="表格 10">
            <a:extLst>
              <a:ext uri="{FF2B5EF4-FFF2-40B4-BE49-F238E27FC236}">
                <a16:creationId xmlns="" xmlns:a16="http://schemas.microsoft.com/office/drawing/2014/main" id="{6B1CD762-F7AD-4280-A6AE-87AE1EFB14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1970938"/>
              </p:ext>
            </p:extLst>
          </p:nvPr>
        </p:nvGraphicFramePr>
        <p:xfrm>
          <a:off x="937995" y="2761551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愿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意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FFEF7039-5F77-47B2-BC9E-639E581A2BD4}"/>
              </a:ext>
            </a:extLst>
          </p:cNvPr>
          <p:cNvGrpSpPr/>
          <p:nvPr/>
        </p:nvGrpSpPr>
        <p:grpSpPr>
          <a:xfrm>
            <a:off x="3676706" y="2709998"/>
            <a:ext cx="2092662" cy="1090390"/>
            <a:chOff x="1987734" y="1843323"/>
            <a:chExt cx="2092662" cy="1090390"/>
          </a:xfrm>
        </p:grpSpPr>
        <p:pic>
          <p:nvPicPr>
            <p:cNvPr id="25" name="图片 24">
              <a:extLst>
                <a:ext uri="{FF2B5EF4-FFF2-40B4-BE49-F238E27FC236}">
                  <a16:creationId xmlns="" xmlns:a16="http://schemas.microsoft.com/office/drawing/2014/main" id="{0E203C85-087F-4440-AA55-6942D9A56A2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6" name="图片 25">
              <a:extLst>
                <a:ext uri="{FF2B5EF4-FFF2-40B4-BE49-F238E27FC236}">
                  <a16:creationId xmlns="" xmlns:a16="http://schemas.microsoft.com/office/drawing/2014/main" id="{2816048E-3D7A-48E7-82FC-D6B37D27EF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7" name="表格 26">
            <a:extLst>
              <a:ext uri="{FF2B5EF4-FFF2-40B4-BE49-F238E27FC236}">
                <a16:creationId xmlns="" xmlns:a16="http://schemas.microsoft.com/office/drawing/2014/main" id="{CFFDB2AA-DDCD-4ED1-ABA7-CDB80817AF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7124193"/>
              </p:ext>
            </p:extLst>
          </p:nvPr>
        </p:nvGraphicFramePr>
        <p:xfrm>
          <a:off x="3704199" y="2760050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突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然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FF5CF797-AC72-427F-8B52-FDDD84568906}"/>
              </a:ext>
            </a:extLst>
          </p:cNvPr>
          <p:cNvGrpSpPr/>
          <p:nvPr/>
        </p:nvGrpSpPr>
        <p:grpSpPr>
          <a:xfrm>
            <a:off x="6462238" y="2708497"/>
            <a:ext cx="2092662" cy="1090390"/>
            <a:chOff x="1987734" y="1843323"/>
            <a:chExt cx="2092662" cy="1090390"/>
          </a:xfrm>
        </p:grpSpPr>
        <p:pic>
          <p:nvPicPr>
            <p:cNvPr id="29" name="图片 28">
              <a:extLst>
                <a:ext uri="{FF2B5EF4-FFF2-40B4-BE49-F238E27FC236}">
                  <a16:creationId xmlns="" xmlns:a16="http://schemas.microsoft.com/office/drawing/2014/main" id="{42AB4C4D-4B86-4BD0-ACE5-53F36E8FB4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0" name="图片 29">
              <a:extLst>
                <a:ext uri="{FF2B5EF4-FFF2-40B4-BE49-F238E27FC236}">
                  <a16:creationId xmlns="" xmlns:a16="http://schemas.microsoft.com/office/drawing/2014/main" id="{278BF750-CBE9-4CEE-9006-611959DE9AD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1" name="表格 30">
            <a:extLst>
              <a:ext uri="{FF2B5EF4-FFF2-40B4-BE49-F238E27FC236}">
                <a16:creationId xmlns="" xmlns:a16="http://schemas.microsoft.com/office/drawing/2014/main" id="{A00D69DE-EA5B-40AB-B17A-647389FB4A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5267314"/>
              </p:ext>
            </p:extLst>
          </p:nvPr>
        </p:nvGraphicFramePr>
        <p:xfrm>
          <a:off x="6489731" y="2758549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伯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母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17BB3A1A-7EFC-467E-A83D-EBD4472F741C}"/>
              </a:ext>
            </a:extLst>
          </p:cNvPr>
          <p:cNvGrpSpPr/>
          <p:nvPr/>
        </p:nvGrpSpPr>
        <p:grpSpPr>
          <a:xfrm>
            <a:off x="9157256" y="2709191"/>
            <a:ext cx="2092662" cy="1090390"/>
            <a:chOff x="1987734" y="1843323"/>
            <a:chExt cx="2092662" cy="1090390"/>
          </a:xfrm>
        </p:grpSpPr>
        <p:pic>
          <p:nvPicPr>
            <p:cNvPr id="33" name="图片 32">
              <a:extLst>
                <a:ext uri="{FF2B5EF4-FFF2-40B4-BE49-F238E27FC236}">
                  <a16:creationId xmlns="" xmlns:a16="http://schemas.microsoft.com/office/drawing/2014/main" id="{68428522-9FD5-4D8B-B2F7-7EA6CB0B87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4" name="图片 33">
              <a:extLst>
                <a:ext uri="{FF2B5EF4-FFF2-40B4-BE49-F238E27FC236}">
                  <a16:creationId xmlns="" xmlns:a16="http://schemas.microsoft.com/office/drawing/2014/main" id="{38D04140-6776-4EA2-8E8C-67FFB6B624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5" name="表格 34">
            <a:extLst>
              <a:ext uri="{FF2B5EF4-FFF2-40B4-BE49-F238E27FC236}">
                <a16:creationId xmlns="" xmlns:a16="http://schemas.microsoft.com/office/drawing/2014/main" id="{6D6FF117-F6B6-4A1D-9DF2-B67AE810DD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3793887"/>
              </p:ext>
            </p:extLst>
          </p:nvPr>
        </p:nvGraphicFramePr>
        <p:xfrm>
          <a:off x="9184749" y="2759243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丢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掉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499" y="2127435"/>
            <a:ext cx="10337967" cy="5469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34210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2236"/>
            <a:ext cx="1086438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三、比一比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再组词。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愿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该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掉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意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>
                <a:latin typeface="Calibri"/>
                <a:ea typeface="方正楷体_GBK"/>
                <a:cs typeface="Times New Roman"/>
              </a:rPr>
            </a:b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原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smtClean="0">
                <a:latin typeface="NEU-B6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刻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桌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	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音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79357" y="2371909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愿望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64270" y="3478813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原来</a:t>
            </a: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976294" y="2359876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应该</a:t>
            </a: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976294" y="3478813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刻苦</a:t>
            </a: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767620" y="2371908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丢掉</a:t>
            </a: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767620" y="3478813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桌子</a:t>
            </a: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486757" y="2373597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意思</a:t>
            </a: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486757" y="3478812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音乐</a:t>
            </a:r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62936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0692"/>
            <a:ext cx="1100645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四、填上合适的量词。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一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老马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一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麦子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一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老牛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一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小河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一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伙伴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一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松鼠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89137" y="190603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匹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39700" y="190603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袋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696508" y="190603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头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89136" y="277232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条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126503" y="277232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个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749562" y="277232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只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27826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grpSp>
        <p:nvGrpSpPr>
          <p:cNvPr id="6" name="组合 5"/>
          <p:cNvGrpSpPr/>
          <p:nvPr/>
        </p:nvGrpSpPr>
        <p:grpSpPr>
          <a:xfrm>
            <a:off x="505459" y="861094"/>
            <a:ext cx="11381741" cy="5078313"/>
            <a:chOff x="505459" y="861094"/>
            <a:chExt cx="11381741" cy="5078313"/>
          </a:xfrm>
        </p:grpSpPr>
        <p:sp>
          <p:nvSpPr>
            <p:cNvPr id="3" name="矩形 2"/>
            <p:cNvSpPr/>
            <p:nvPr/>
          </p:nvSpPr>
          <p:spPr>
            <a:xfrm>
              <a:off x="505459" y="861094"/>
              <a:ext cx="11381741" cy="50783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600">
                  <a:latin typeface="Calibri"/>
                  <a:ea typeface="方正黑体_GBK"/>
                  <a:cs typeface="Times New Roman"/>
                </a:rPr>
                <a:t>五、用加点词造句。</a:t>
              </a:r>
              <a:endParaRPr lang="zh-CN" altLang="zh-CN" sz="3600">
                <a:latin typeface="Calibri"/>
                <a:ea typeface="方正楷体_GBK"/>
                <a:cs typeface="Times New Roman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3600">
                  <a:latin typeface="NEU-HZ"/>
                  <a:ea typeface="方正楷体_GBK"/>
                  <a:cs typeface="Times New Roman"/>
                </a:rPr>
                <a:t>1</a:t>
              </a:r>
              <a:r>
                <a:rPr lang="en-US" altLang="zh-CN" sz="3600">
                  <a:latin typeface="Calibri"/>
                  <a:ea typeface="方正楷体_GBK"/>
                  <a:cs typeface="Times New Roman"/>
                </a:rPr>
                <a:t>.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小马听了老牛的话</a:t>
              </a:r>
              <a:r>
                <a:rPr lang="en-US" altLang="zh-CN" sz="3600">
                  <a:latin typeface="方正楷体_GBK"/>
                  <a:ea typeface="方正楷体_GBK"/>
                  <a:cs typeface="Times New Roman"/>
                </a:rPr>
                <a:t>,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立刻跑到河边。</a:t>
              </a: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endParaRPr lang="en-US" altLang="zh-CN" sz="3600" smtClean="0">
                <a:latin typeface="NEU-HZ"/>
                <a:ea typeface="方正楷体_GBK"/>
                <a:cs typeface="Times New Roman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3600" smtClean="0">
                  <a:latin typeface="NEU-HZ"/>
                  <a:ea typeface="方正楷体_GBK"/>
                  <a:cs typeface="Times New Roman"/>
                </a:rPr>
                <a:t>2</a:t>
              </a:r>
              <a:r>
                <a:rPr lang="en-US" altLang="zh-CN" sz="3600">
                  <a:latin typeface="Calibri"/>
                  <a:ea typeface="方正楷体_GBK"/>
                  <a:cs typeface="Times New Roman"/>
                </a:rPr>
                <a:t>.</a:t>
              </a:r>
              <a:r>
                <a:rPr lang="zh-CN" altLang="zh-CN" sz="3600" spc="-150">
                  <a:latin typeface="Calibri"/>
                  <a:ea typeface="方正楷体_GBK"/>
                  <a:cs typeface="Times New Roman"/>
                </a:rPr>
                <a:t>原来河水既不像老牛说的那样浅</a:t>
              </a:r>
              <a:r>
                <a:rPr lang="en-US" altLang="zh-CN" sz="3600" spc="-150">
                  <a:latin typeface="方正楷体_GBK"/>
                  <a:ea typeface="方正楷体_GBK"/>
                  <a:cs typeface="Times New Roman"/>
                </a:rPr>
                <a:t>,</a:t>
              </a:r>
              <a:r>
                <a:rPr lang="zh-CN" altLang="zh-CN" sz="3600" spc="-150">
                  <a:latin typeface="Calibri"/>
                  <a:ea typeface="方正楷体_GBK"/>
                  <a:cs typeface="Times New Roman"/>
                </a:rPr>
                <a:t>也不像松鼠说的那样深。</a:t>
              </a: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3600">
                  <a:latin typeface="方正楷体_GBK"/>
                  <a:ea typeface="方正楷体_GBK"/>
                  <a:cs typeface="Times New Roman"/>
                </a:rPr>
                <a:t>(</a:t>
              </a:r>
              <a:r>
                <a:rPr lang="en-US" altLang="zh-CN" sz="3600">
                  <a:latin typeface="Calibri"/>
                  <a:ea typeface="方正楷体_GBK"/>
                  <a:cs typeface="Times New Roman"/>
                </a:rPr>
                <a:t>1</a:t>
              </a:r>
              <a:r>
                <a:rPr lang="en-US" altLang="zh-CN" sz="3600">
                  <a:latin typeface="方正楷体_GBK"/>
                  <a:ea typeface="方正楷体_GBK"/>
                  <a:cs typeface="Times New Roman"/>
                </a:rPr>
                <a:t>)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这朵花既</a:t>
              </a:r>
              <a:r>
                <a:rPr lang="zh-CN" altLang="zh-CN" sz="3600" u="sng">
                  <a:latin typeface="Calibri"/>
                  <a:ea typeface="方正楷体_GBK"/>
                  <a:cs typeface="Times New Roman"/>
                </a:rPr>
                <a:t>　</a:t>
              </a:r>
              <a:r>
                <a:rPr lang="en-US" altLang="zh-CN" sz="3600" u="sng" smtClean="0">
                  <a:latin typeface="Calibri"/>
                  <a:ea typeface="方正楷体_GBK"/>
                  <a:cs typeface="Times New Roman"/>
                </a:rPr>
                <a:t>          </a:t>
              </a:r>
              <a:r>
                <a:rPr lang="zh-CN" altLang="zh-CN" sz="3600" u="sng">
                  <a:latin typeface="Calibri"/>
                  <a:ea typeface="方正楷体_GBK"/>
                  <a:cs typeface="Times New Roman"/>
                </a:rPr>
                <a:t>　</a:t>
              </a:r>
              <a:r>
                <a:rPr lang="en-US" altLang="zh-CN" sz="3600">
                  <a:latin typeface="方正楷体_GBK"/>
                  <a:ea typeface="方正楷体_GBK"/>
                  <a:cs typeface="Times New Roman"/>
                </a:rPr>
                <a:t>,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也</a:t>
              </a:r>
              <a:r>
                <a:rPr lang="zh-CN" altLang="zh-CN" sz="3600" u="sng">
                  <a:latin typeface="Calibri"/>
                  <a:ea typeface="方正楷体_GBK"/>
                  <a:cs typeface="Times New Roman"/>
                </a:rPr>
                <a:t>　</a:t>
              </a:r>
              <a:r>
                <a:rPr lang="en-US" altLang="zh-CN" sz="3600" u="sng" smtClean="0">
                  <a:latin typeface="Calibri"/>
                  <a:ea typeface="方正楷体_GBK"/>
                  <a:cs typeface="Times New Roman"/>
                </a:rPr>
                <a:t>           </a:t>
              </a:r>
              <a:r>
                <a:rPr lang="zh-CN" altLang="zh-CN" sz="3600" u="sng">
                  <a:latin typeface="Calibri"/>
                  <a:ea typeface="方正楷体_GBK"/>
                  <a:cs typeface="Times New Roman"/>
                </a:rPr>
                <a:t>　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。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3600">
                  <a:latin typeface="方正楷体_GBK"/>
                  <a:cs typeface="Times New Roman"/>
                </a:rPr>
                <a:t>(</a:t>
              </a:r>
              <a:r>
                <a:rPr lang="en-US" altLang="zh-CN" sz="3600">
                  <a:latin typeface="Calibri"/>
                  <a:ea typeface="方正楷体_GBK"/>
                  <a:cs typeface="Times New Roman"/>
                </a:rPr>
                <a:t>2</a:t>
              </a:r>
              <a:r>
                <a:rPr lang="en-US" altLang="zh-CN" sz="3600">
                  <a:latin typeface="方正楷体_GBK"/>
                  <a:cs typeface="Times New Roman"/>
                </a:rPr>
                <a:t>)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苹果既</a:t>
              </a:r>
              <a:r>
                <a:rPr lang="zh-CN" altLang="zh-CN" sz="3600" u="sng">
                  <a:latin typeface="Calibri"/>
                  <a:ea typeface="方正楷体_GBK"/>
                  <a:cs typeface="Times New Roman"/>
                </a:rPr>
                <a:t>　</a:t>
              </a:r>
              <a:r>
                <a:rPr lang="en-US" altLang="zh-CN" sz="3600" u="sng" smtClean="0">
                  <a:latin typeface="Calibri"/>
                  <a:ea typeface="方正楷体_GBK"/>
                  <a:cs typeface="Times New Roman"/>
                </a:rPr>
                <a:t>           </a:t>
              </a:r>
              <a:r>
                <a:rPr lang="zh-CN" altLang="zh-CN" sz="3600" u="sng">
                  <a:latin typeface="Calibri"/>
                  <a:ea typeface="方正楷体_GBK"/>
                  <a:cs typeface="Times New Roman"/>
                </a:rPr>
                <a:t>　</a:t>
              </a:r>
              <a:r>
                <a:rPr lang="en-US" altLang="zh-CN" sz="3600">
                  <a:latin typeface="方正楷体_GBK"/>
                  <a:cs typeface="Times New Roman"/>
                </a:rPr>
                <a:t>,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也</a:t>
              </a:r>
              <a:r>
                <a:rPr lang="zh-CN" altLang="zh-CN" sz="3600" u="sng">
                  <a:latin typeface="Calibri"/>
                  <a:ea typeface="方正楷体_GBK"/>
                  <a:cs typeface="Times New Roman"/>
                </a:rPr>
                <a:t>　</a:t>
              </a:r>
              <a:r>
                <a:rPr lang="en-US" altLang="zh-CN" sz="3600" u="sng" smtClean="0">
                  <a:latin typeface="Calibri"/>
                  <a:ea typeface="方正楷体_GBK"/>
                  <a:cs typeface="Times New Roman"/>
                </a:rPr>
                <a:t>           </a:t>
              </a:r>
              <a:r>
                <a:rPr lang="zh-CN" altLang="zh-CN" sz="3600" u="sng">
                  <a:latin typeface="Calibri"/>
                  <a:ea typeface="方正楷体_GBK"/>
                  <a:cs typeface="Times New Roman"/>
                </a:rPr>
                <a:t>　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。</a:t>
              </a:r>
              <a:endParaRPr lang="zh-CN" altLang="en-US" sz="3600"/>
            </a:p>
          </p:txBody>
        </p:sp>
        <p:sp>
          <p:nvSpPr>
            <p:cNvPr id="8" name="文本框 28">
              <a:extLst>
                <a:ext uri="{FF2B5EF4-FFF2-40B4-BE49-F238E27FC236}">
                  <a16:creationId xmlns="" xmlns:a16="http://schemas.microsoft.com/office/drawing/2014/main" id="{9857DACD-882E-4B57-AB66-B1456C05BDC5}"/>
                </a:ext>
              </a:extLst>
            </p:cNvPr>
            <p:cNvSpPr txBox="1"/>
            <p:nvPr/>
          </p:nvSpPr>
          <p:spPr>
            <a:xfrm>
              <a:off x="4603227" y="2136567"/>
              <a:ext cx="1496846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>
                  <a:latin typeface="华文宋体" panose="02010600040101010101" pitchFamily="2" charset="-122"/>
                  <a:ea typeface="华文宋体" panose="02010600040101010101" pitchFamily="2" charset="-122"/>
                </a:rPr>
                <a:t>··   </a:t>
              </a:r>
              <a:endParaRPr lang="zh-CN" altLang="en-US" sz="360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9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2602547" y="3785825"/>
              <a:ext cx="7024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6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0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7110379" y="3785824"/>
              <a:ext cx="7024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6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1026662" y="2513237"/>
            <a:ext cx="6083717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: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下雨了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我立刻跑回家。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 </a:t>
            </a:r>
            <a:endParaRPr lang="zh-CN" altLang="zh-CN" sz="3600" b="1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05016" y="418286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不美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842791" y="418286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不香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960524" y="504291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不红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542002" y="508070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不甜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42867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</TotalTime>
  <Words>209</Words>
  <Application>Microsoft Office PowerPoint</Application>
  <PresentationFormat>自定义</PresentationFormat>
  <Paragraphs>77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8" baseType="lpstr">
      <vt:lpstr>Arial</vt:lpstr>
      <vt:lpstr>宋体</vt:lpstr>
      <vt:lpstr>方正隶变_GBK</vt:lpstr>
      <vt:lpstr>Wingdings</vt:lpstr>
      <vt:lpstr>方正仿宋_GBK</vt:lpstr>
      <vt:lpstr>方正大标宋_GBK</vt:lpstr>
      <vt:lpstr>汉仪雅酷黑 95W</vt:lpstr>
      <vt:lpstr>Times New Roman</vt:lpstr>
      <vt:lpstr>华文宋体</vt:lpstr>
      <vt:lpstr>方正小标宋_GBK</vt:lpstr>
      <vt:lpstr>微软雅黑</vt:lpstr>
      <vt:lpstr>楷体</vt:lpstr>
      <vt:lpstr>NEU-HZ</vt:lpstr>
      <vt:lpstr>方正楷体_GBK</vt:lpstr>
      <vt:lpstr>方正黑体_GBK</vt:lpstr>
      <vt:lpstr>NEU-XT</vt:lpstr>
      <vt:lpstr>Calibri</vt:lpstr>
      <vt:lpstr>方正大标宋简体</vt:lpstr>
      <vt:lpstr>NEU-B6</vt:lpstr>
      <vt:lpstr>NEU-BZ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251</cp:revision>
  <dcterms:created xsi:type="dcterms:W3CDTF">2019-06-19T02:08:00Z</dcterms:created>
  <dcterms:modified xsi:type="dcterms:W3CDTF">2026-03-19T01:21:42Z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