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5" r:id="rId8"/>
    <p:sldId id="526" r:id="rId9"/>
    <p:sldId id="528" r:id="rId10"/>
    <p:sldId id="498" r:id="rId11"/>
    <p:sldId id="522" r:id="rId12"/>
    <p:sldId id="532" r:id="rId13"/>
    <p:sldId id="534" r:id="rId14"/>
    <p:sldId id="535" r:id="rId15"/>
    <p:sldId id="536" r:id="rId16"/>
    <p:sldId id="529" r:id="rId17"/>
    <p:sldId id="530" r:id="rId18"/>
    <p:sldId id="538" r:id="rId19"/>
    <p:sldId id="537" r:id="rId20"/>
    <p:sldId id="427" r:id="rId21"/>
  </p:sldIdLst>
  <p:sldSz cx="12192000" cy="6858000"/>
  <p:notesSz cx="6858000" cy="9144000"/>
  <p:embeddedFontLst>
    <p:embeddedFont>
      <p:font typeface="NEU-HZ" pitchFamily="2" charset="-122"/>
      <p:regular r:id="rId22"/>
      <p:italic r:id="rId23"/>
    </p:embeddedFont>
    <p:embeddedFont>
      <p:font typeface="微软雅黑" pitchFamily="34" charset="-122"/>
      <p:regular r:id="rId24"/>
      <p:bold r:id="rId25"/>
    </p:embeddedFont>
    <p:embeddedFont>
      <p:font typeface="方正书宋_GBK" pitchFamily="65" charset="-122"/>
      <p:regular r:id="rId26"/>
    </p:embeddedFont>
    <p:embeddedFont>
      <p:font typeface="方正大标宋_GBK" pitchFamily="65" charset="-122"/>
      <p:regular r:id="rId27"/>
    </p:embeddedFont>
    <p:embeddedFont>
      <p:font typeface="方正小标宋_GBK" pitchFamily="65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方正黑体_GBK" pitchFamily="65" charset="-122"/>
      <p:regular r:id="rId33"/>
    </p:embeddedFont>
    <p:embeddedFont>
      <p:font typeface="方正隶变_GBK" pitchFamily="65" charset="-122"/>
      <p:regular r:id="rId34"/>
    </p:embeddedFont>
    <p:embeddedFont>
      <p:font typeface="华文宋体" pitchFamily="2" charset="-122"/>
      <p:regular r:id="rId35"/>
    </p:embeddedFont>
    <p:embeddedFont>
      <p:font typeface="方正仿宋_GBK" pitchFamily="65" charset="-122"/>
      <p:regular r:id="rId36"/>
    </p:embeddedFont>
    <p:embeddedFont>
      <p:font typeface="方正大标宋简体" charset="-122"/>
      <p:regular r:id="rId37"/>
    </p:embeddedFont>
    <p:embeddedFont>
      <p:font typeface="NEU-BZ" pitchFamily="2" charset="-122"/>
      <p:regular r:id="rId38"/>
      <p:bold r:id="rId39"/>
      <p:italic r:id="rId40"/>
      <p:boldItalic r:id="rId41"/>
    </p:embeddedFont>
    <p:embeddedFont>
      <p:font typeface="NEU-XT" pitchFamily="18" charset="-122"/>
      <p:regular r:id="rId42"/>
    </p:embeddedFont>
    <p:embeddedFont>
      <p:font typeface="方正楷体_GBK" pitchFamily="65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7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7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8.jpe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5" Type="http://schemas.openxmlformats.org/officeDocument/2006/relationships/image" Target="../media/image9.png"/><Relationship Id="rId4" Type="http://schemas.openxmlformats.org/officeDocument/2006/relationships/image" Target="../media/image7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5" Type="http://schemas.openxmlformats.org/officeDocument/2006/relationships/image" Target="../media/image8.jpe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羿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射九日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05582"/>
            <a:ext cx="1110501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神箭手羿决心帮助人们脱离苦海。他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过九十九座高山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过九十九条大河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来到东海边。他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上一座大山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上神箭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开神弓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对准天上的一个太阳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嗖地就是一箭。那个太阳一下子爆裂开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一团团火球到处乱窜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接着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噗噗地掉在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地上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6180" y="842413"/>
            <a:ext cx="113828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选择下面的字填入文段中的括号里。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拉　　搭　　登　　翻　　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羿经历了哪些艰辛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在文段中画出来。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羿要射日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是因为他要帮助人们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文段共有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05582"/>
            <a:ext cx="1110501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神箭手羿决心帮助人们脱离苦海。他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过九十九座高山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过九十九条大河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来到东海边。他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上一座大山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上神箭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开神弓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对准天上的一个太阳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嗖地就是一箭。那个太阳一下子爆裂开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一团团火球到处乱窜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接着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噗噗地掉在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地上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61992" y="26366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3087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3540" y="42608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0624" y="42505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26487" y="42762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542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6180" y="842413"/>
            <a:ext cx="113828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选择下面的字填入文段中的括号里。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拉　　搭　　登　　翻　　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羿经历了哪些艰辛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在文段中画出来。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羿要射日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是因为他要帮助人们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文段共有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394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05582"/>
            <a:ext cx="1110501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神箭手羿决心帮助人们脱离苦海。他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过九十九座高山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过九十九条大河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来到东海边。他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上一座大山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上神箭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开神弓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对准天上的一个太阳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嗖地就是一箭。那个太阳一下子爆裂开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一团团火球到处乱窜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接着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噗噗地掉在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地上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61992" y="26366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3087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3540" y="42608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0624" y="42505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26487" y="42762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拉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6340" y="3184994"/>
            <a:ext cx="10795575" cy="823211"/>
            <a:chOff x="716340" y="3184994"/>
            <a:chExt cx="10795575" cy="823211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8249652" y="3184994"/>
              <a:ext cx="3262263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716340" y="4008205"/>
              <a:ext cx="10136144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2822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6180" y="842413"/>
            <a:ext cx="113828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选择下面的字填入文段中的括号里。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拉　　搭　　登　　翻　　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羿经历了哪些艰辛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在文段中画出来。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羿要射日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是因为他要帮助人们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文段共有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7498685" y="34290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脱离苦海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75006" y="4321025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4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7627" y="4236803"/>
            <a:ext cx="53687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羿经历艰辛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射下一个太阳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8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6180" y="842413"/>
            <a:ext cx="113828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他翻过九十九座高山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跨过九十九条大河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表现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羿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的精神。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不怕艰难险阻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持之以恒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十分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认真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1149225" y="191470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3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6180" y="842413"/>
            <a:ext cx="113828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在选段中画出羿是怎么射日的。从羿射日的动作中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我们可以感受到他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    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做事胸有成竹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十分有信心。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箭术非常好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不用瞄准也能射中。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非常英勇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本领十分高强。</a:t>
            </a:r>
            <a:endParaRPr lang="zh-CN" altLang="en-US" sz="3600"/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616693" y="1274258"/>
            <a:ext cx="982128" cy="2176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679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05582"/>
            <a:ext cx="1110501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神箭手羿决心帮助人们脱离苦海。他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过九十九座高山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过九十九条大河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来到东海边。他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上一座大山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上神箭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开神弓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对准天上的一个太阳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嗖地就是一箭。那个太阳一下子爆裂开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一团团火球到处乱窜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接着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噗噗地掉在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地上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61992" y="26366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3087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3540" y="42608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0624" y="42505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26487" y="42762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拉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6340" y="3184994"/>
            <a:ext cx="10795575" cy="823211"/>
            <a:chOff x="716340" y="3184994"/>
            <a:chExt cx="10795575" cy="823211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8249652" y="3184994"/>
              <a:ext cx="3262263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716340" y="4008205"/>
              <a:ext cx="10136144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575058" y="3910264"/>
            <a:ext cx="10936857" cy="1936306"/>
            <a:chOff x="575058" y="3910264"/>
            <a:chExt cx="10936857" cy="1936306"/>
          </a:xfrm>
        </p:grpSpPr>
        <p:grpSp>
          <p:nvGrpSpPr>
            <p:cNvPr id="11" name="组合 10"/>
            <p:cNvGrpSpPr/>
            <p:nvPr/>
          </p:nvGrpSpPr>
          <p:grpSpPr>
            <a:xfrm>
              <a:off x="575058" y="4922605"/>
              <a:ext cx="10936857" cy="108008"/>
              <a:chOff x="575058" y="4922605"/>
              <a:chExt cx="9111857" cy="108008"/>
            </a:xfrm>
          </p:grpSpPr>
          <p:pic>
            <p:nvPicPr>
              <p:cNvPr id="16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1656" b="50001"/>
              <a:stretch/>
            </p:blipFill>
            <p:spPr bwMode="auto">
              <a:xfrm>
                <a:off x="575058" y="4922605"/>
                <a:ext cx="5055903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20389" b="50001"/>
              <a:stretch/>
            </p:blipFill>
            <p:spPr bwMode="auto">
              <a:xfrm>
                <a:off x="5621909" y="4926029"/>
                <a:ext cx="4065006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641549" y="5736741"/>
              <a:ext cx="6372861" cy="1098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897" t="-17866" r="1656" b="36759"/>
            <a:stretch/>
          </p:blipFill>
          <p:spPr bwMode="auto">
            <a:xfrm>
              <a:off x="10948737" y="3910264"/>
              <a:ext cx="563178" cy="2344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96556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6180" y="842413"/>
            <a:ext cx="113828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在选段中画出羿是怎么射日的。从羿射日的动作中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我们可以感受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到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    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做事胸有成竹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十分有信心。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箭术非常好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不用瞄准也能射中。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非常英勇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本领十分高强。</a:t>
            </a:r>
            <a:endParaRPr lang="zh-CN" altLang="en-US" sz="3600"/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616693" y="1274258"/>
            <a:ext cx="982128" cy="2176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7627" y="191470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217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96088"/>
            <a:ext cx="5137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20" t="20907" b="58185"/>
          <a:stretch/>
        </p:blipFill>
        <p:spPr bwMode="auto">
          <a:xfrm>
            <a:off x="380074" y="4271610"/>
            <a:ext cx="2639501" cy="66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0000" r="50729"/>
          <a:stretch/>
        </p:blipFill>
        <p:spPr bwMode="auto">
          <a:xfrm>
            <a:off x="2850461" y="3613800"/>
            <a:ext cx="7192933" cy="160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65" t="50000"/>
          <a:stretch/>
        </p:blipFill>
        <p:spPr bwMode="auto">
          <a:xfrm>
            <a:off x="408068" y="5078702"/>
            <a:ext cx="5319056" cy="160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1" t="50000" r="40709"/>
          <a:stretch/>
        </p:blipFill>
        <p:spPr bwMode="auto">
          <a:xfrm>
            <a:off x="10310358" y="3613800"/>
            <a:ext cx="1462826" cy="160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5" r="18080" b="50000"/>
          <a:stretch/>
        </p:blipFill>
        <p:spPr bwMode="auto">
          <a:xfrm>
            <a:off x="4671330" y="2039778"/>
            <a:ext cx="7308868" cy="160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5" r="68145" b="50000"/>
          <a:stretch/>
        </p:blipFill>
        <p:spPr bwMode="auto">
          <a:xfrm>
            <a:off x="1054348" y="2039778"/>
            <a:ext cx="3585436" cy="160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519321" y="2523581"/>
            <a:ext cx="1077362" cy="1088889"/>
          </a:xfrm>
          <a:prstGeom prst="rect">
            <a:avLst/>
          </a:prstGeom>
        </p:spPr>
      </p:pic>
      <p:graphicFrame>
        <p:nvGraphicFramePr>
          <p:cNvPr id="14" name="表格 13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258316"/>
              </p:ext>
            </p:extLst>
          </p:nvPr>
        </p:nvGraphicFramePr>
        <p:xfrm>
          <a:off x="3546814" y="2572132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换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4662000" y="2504748"/>
            <a:ext cx="2092662" cy="1090390"/>
            <a:chOff x="1987734" y="1843323"/>
            <a:chExt cx="2092662" cy="1090390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719841"/>
              </p:ext>
            </p:extLst>
          </p:nvPr>
        </p:nvGraphicFramePr>
        <p:xfrm>
          <a:off x="4689493" y="255480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9825145" y="2584453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642091"/>
              </p:ext>
            </p:extLst>
          </p:nvPr>
        </p:nvGraphicFramePr>
        <p:xfrm>
          <a:off x="9852638" y="263450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2798022" y="415208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057835"/>
              </p:ext>
            </p:extLst>
          </p:nvPr>
        </p:nvGraphicFramePr>
        <p:xfrm>
          <a:off x="2825515" y="420214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5347482" y="4106934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25355"/>
              </p:ext>
            </p:extLst>
          </p:nvPr>
        </p:nvGraphicFramePr>
        <p:xfrm>
          <a:off x="5374975" y="415698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7918008" y="4139642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759203"/>
              </p:ext>
            </p:extLst>
          </p:nvPr>
        </p:nvGraphicFramePr>
        <p:xfrm>
          <a:off x="7945501" y="418969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0128507" y="4137746"/>
            <a:ext cx="1077362" cy="1088889"/>
          </a:xfrm>
          <a:prstGeom prst="rect">
            <a:avLst/>
          </a:prstGeom>
        </p:spPr>
      </p:pic>
      <p:graphicFrame>
        <p:nvGraphicFramePr>
          <p:cNvPr id="37" name="表格 36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818979"/>
              </p:ext>
            </p:extLst>
          </p:nvPr>
        </p:nvGraphicFramePr>
        <p:xfrm>
          <a:off x="10156000" y="418629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射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441376" y="5566913"/>
            <a:ext cx="2092662" cy="1090390"/>
            <a:chOff x="1987734" y="1843323"/>
            <a:chExt cx="2092662" cy="1090390"/>
          </a:xfrm>
        </p:grpSpPr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82232"/>
              </p:ext>
            </p:extLst>
          </p:nvPr>
        </p:nvGraphicFramePr>
        <p:xfrm>
          <a:off x="468869" y="561696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5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选一选。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下列选项中加点字注音错误的一项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裂开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liè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奔腾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tén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跨过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kuà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射箭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jiàn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下列不是由两个意思相近的字组成的词语的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炙烤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脱离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乱窜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光亮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6899" y="294242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63466" y="29696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6899" y="37843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23660" y="377539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02443" y="192888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82206" y="433710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三、按要求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量词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大树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石头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太阳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反义词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出现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黑暗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寒冷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 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5231" y="27586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1345" y="27362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055" y="27602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43571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消失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36007" y="43484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09220" y="43588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温暖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50205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三、按要求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补全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词语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勃勃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木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慌慌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动词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苦海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神弓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神箭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太阳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0997" y="2724197"/>
            <a:ext cx="20617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1395" y="2737916"/>
            <a:ext cx="1933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草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84322" y="2736229"/>
            <a:ext cx="20617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张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张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273" y="4345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脱离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2780" y="4345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拉开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2655" y="43588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搭上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1215" y="43604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射下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60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四、选一选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  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烤焦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熔化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蒸干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晒枯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十个太阳出现在天空中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禾苗被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土地被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江河里的水快要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连地上的沙石好像都要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7854297" y="26615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3540" y="35149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5044" y="35165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85255" y="43450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这个太阳害怕极了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慌慌张张地躲进了大海里。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天黑了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明明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跑回家里。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王小红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极了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走上讲台。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没有了太阳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就没有了光明和温暖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庄稼不能生长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人类和动物也没法活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下去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2958" y="254541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害怕极了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94084" y="255913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急急忙忙地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4896" y="34547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紧张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6" y="34290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手忙脚乱地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0245" y="5716142"/>
            <a:ext cx="1037688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没有农民的辛劳耕作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就没有粮食的收获。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08414" y="4683086"/>
            <a:ext cx="22285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8577" y="4691101"/>
            <a:ext cx="13315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六、根据课文内容完成练习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再把故事讲给别人听。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羿射下了九个太阳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留下了最后一个。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大地上重新现出了勃勃生机。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十个太阳炙烤着大地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人类的日子非常艰难。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故事的起因是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经过是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结果是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67308" y="50549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15045" y="50549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30434" y="50549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931"/>
            <a:ext cx="1100645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七、你觉得课文中还有哪个句子也很神奇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抄写下来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读一读。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扶桑枝头上站着一个太阳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底下还有九个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太阳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8" y="2968517"/>
            <a:ext cx="110064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他翻过九十九座高山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跨过九十九条大河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来到东海边。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他登上一座大山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搭上神箭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拉开神弓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对准天上的一个太阳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嗖地就是一箭。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羿一口气射下了九个太阳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炎热渐渐退去。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046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652</Words>
  <Application>Microsoft Office PowerPoint</Application>
  <PresentationFormat>自定义</PresentationFormat>
  <Paragraphs>181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NEU-HZ</vt:lpstr>
      <vt:lpstr>微软雅黑</vt:lpstr>
      <vt:lpstr>方正书宋_GBK</vt:lpstr>
      <vt:lpstr>方正大标宋_GBK</vt:lpstr>
      <vt:lpstr>方正小标宋_GBK</vt:lpstr>
      <vt:lpstr>Calibri</vt:lpstr>
      <vt:lpstr>方正黑体_GBK</vt:lpstr>
      <vt:lpstr>方正隶变_GBK</vt:lpstr>
      <vt:lpstr>华文宋体</vt:lpstr>
      <vt:lpstr>方正仿宋_GBK</vt:lpstr>
      <vt:lpstr>Wingdings</vt:lpstr>
      <vt:lpstr>汉仪雅酷黑 95W</vt:lpstr>
      <vt:lpstr>方正大标宋简体</vt:lpstr>
      <vt:lpstr>NEU-BZ</vt:lpstr>
      <vt:lpstr>NEU-XT</vt:lpstr>
      <vt:lpstr>Times New Roman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2026-03-21T07:27:41Z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