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510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小标宋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楷体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大标宋简体" charset="-122"/>
      <p:regular r:id="rId27"/>
    </p:embeddedFont>
    <p:embeddedFont>
      <p:font typeface="华文宋体" pitchFamily="2" charset="-122"/>
      <p:regular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寓言二则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789" y="2032394"/>
            <a:ext cx="8896517" cy="332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1169351" y="2544870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01503"/>
              </p:ext>
            </p:extLst>
          </p:nvPr>
        </p:nvGraphicFramePr>
        <p:xfrm>
          <a:off x="1196844" y="259492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3537458" y="2564630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19414"/>
              </p:ext>
            </p:extLst>
          </p:nvPr>
        </p:nvGraphicFramePr>
        <p:xfrm>
          <a:off x="3564951" y="26146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4" name="组合 43"/>
          <p:cNvGrpSpPr/>
          <p:nvPr/>
        </p:nvGrpSpPr>
        <p:grpSpPr>
          <a:xfrm>
            <a:off x="6008687" y="2563128"/>
            <a:ext cx="4119833" cy="1090391"/>
            <a:chOff x="1913925" y="3341382"/>
            <a:chExt cx="4119833" cy="1090391"/>
          </a:xfrm>
        </p:grpSpPr>
        <p:grpSp>
          <p:nvGrpSpPr>
            <p:cNvPr id="45" name="组合 44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1" name="表格 50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661723"/>
              </p:ext>
            </p:extLst>
          </p:nvPr>
        </p:nvGraphicFramePr>
        <p:xfrm>
          <a:off x="6008685" y="2610066"/>
          <a:ext cx="411983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99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99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9959"/>
                <a:gridCol w="1029959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1177367" y="4297526"/>
            <a:ext cx="2092662" cy="1090390"/>
            <a:chOff x="1987734" y="1843323"/>
            <a:chExt cx="2092662" cy="1090390"/>
          </a:xfrm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5" name="表格 54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982383"/>
              </p:ext>
            </p:extLst>
          </p:nvPr>
        </p:nvGraphicFramePr>
        <p:xfrm>
          <a:off x="1204860" y="434757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3545474" y="4281190"/>
            <a:ext cx="2092662" cy="1090390"/>
            <a:chOff x="1987734" y="1843323"/>
            <a:chExt cx="2092662" cy="1090390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9" name="表格 58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412301"/>
              </p:ext>
            </p:extLst>
          </p:nvPr>
        </p:nvGraphicFramePr>
        <p:xfrm>
          <a:off x="3572967" y="433124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60" name="组合 59"/>
          <p:cNvGrpSpPr/>
          <p:nvPr/>
        </p:nvGrpSpPr>
        <p:grpSpPr>
          <a:xfrm>
            <a:off x="5956543" y="4279688"/>
            <a:ext cx="4119833" cy="1090391"/>
            <a:chOff x="1913925" y="3341382"/>
            <a:chExt cx="4119833" cy="1090391"/>
          </a:xfrm>
        </p:grpSpPr>
        <p:grpSp>
          <p:nvGrpSpPr>
            <p:cNvPr id="61" name="组合 60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65" name="图片 64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66" name="图片 65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7" name="表格 66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678100"/>
              </p:ext>
            </p:extLst>
          </p:nvPr>
        </p:nvGraphicFramePr>
        <p:xfrm>
          <a:off x="5956541" y="4326626"/>
          <a:ext cx="411983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99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99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9959"/>
                <a:gridCol w="1029959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丢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6142" y="186658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丢失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2078" y="270613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回去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7199" y="18682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死亡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9231" y="269410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芒果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51601" y="186658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补回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51601" y="270613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扑灭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74726" y="18682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坏人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90504" y="270613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花环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2508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三、补充成语。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牢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揠苗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筋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疲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恋恋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5525" y="1857910"/>
            <a:ext cx="2149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亡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补</a:t>
            </a:r>
            <a:endParaRPr lang="zh-CN" altLang="en-US" sz="3600"/>
          </a:p>
        </p:txBody>
      </p:sp>
      <p:sp>
        <p:nvSpPr>
          <p:cNvPr id="10" name="矩形 9"/>
          <p:cNvSpPr/>
          <p:nvPr/>
        </p:nvSpPr>
        <p:spPr>
          <a:xfrm>
            <a:off x="5319185" y="1850922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助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</a:t>
            </a:r>
            <a:endParaRPr lang="zh-CN" altLang="en-US" sz="3600"/>
          </a:p>
        </p:txBody>
      </p:sp>
      <p:sp>
        <p:nvSpPr>
          <p:cNvPr id="11" name="矩形 10"/>
          <p:cNvSpPr/>
          <p:nvPr/>
        </p:nvSpPr>
        <p:spPr>
          <a:xfrm>
            <a:off x="8561482" y="1857910"/>
            <a:ext cx="2149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言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</a:t>
            </a:r>
            <a:endParaRPr lang="zh-CN" altLang="en-US" sz="3600"/>
          </a:p>
        </p:txBody>
      </p:sp>
      <p:sp>
        <p:nvSpPr>
          <p:cNvPr id="12" name="矩形 11"/>
          <p:cNvSpPr/>
          <p:nvPr/>
        </p:nvSpPr>
        <p:spPr>
          <a:xfrm>
            <a:off x="1685648" y="2661763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力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</a:t>
            </a:r>
            <a:endParaRPr lang="zh-CN" altLang="en-US" sz="3600"/>
          </a:p>
        </p:txBody>
      </p:sp>
      <p:sp>
        <p:nvSpPr>
          <p:cNvPr id="13" name="矩形 12"/>
          <p:cNvSpPr/>
          <p:nvPr/>
        </p:nvSpPr>
        <p:spPr>
          <a:xfrm>
            <a:off x="5370425" y="2702904"/>
            <a:ext cx="1630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</a:t>
            </a:r>
            <a:endParaRPr lang="zh-CN" altLang="en-US" sz="3600"/>
          </a:p>
        </p:txBody>
      </p:sp>
      <p:sp>
        <p:nvSpPr>
          <p:cNvPr id="14" name="矩形 13"/>
          <p:cNvSpPr/>
          <p:nvPr/>
        </p:nvSpPr>
        <p:spPr>
          <a:xfrm>
            <a:off x="9038648" y="2702904"/>
            <a:ext cx="1630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0646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四、同音字组词。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99" y="1734504"/>
            <a:ext cx="10661667" cy="14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714325" y="1736461"/>
            <a:ext cx="777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  <p:sp>
        <p:nvSpPr>
          <p:cNvPr id="9" name="矩形 8"/>
          <p:cNvSpPr/>
          <p:nvPr/>
        </p:nvSpPr>
        <p:spPr>
          <a:xfrm>
            <a:off x="2714325" y="2535192"/>
            <a:ext cx="777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亡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  <p:sp>
        <p:nvSpPr>
          <p:cNvPr id="10" name="矩形 9"/>
          <p:cNvSpPr/>
          <p:nvPr/>
        </p:nvSpPr>
        <p:spPr>
          <a:xfrm>
            <a:off x="5699132" y="1743207"/>
            <a:ext cx="777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劳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  <p:sp>
        <p:nvSpPr>
          <p:cNvPr id="11" name="矩形 10"/>
          <p:cNvSpPr/>
          <p:nvPr/>
        </p:nvSpPr>
        <p:spPr>
          <a:xfrm>
            <a:off x="5699132" y="2541938"/>
            <a:ext cx="777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牢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  <p:sp>
        <p:nvSpPr>
          <p:cNvPr id="12" name="矩形 11"/>
          <p:cNvSpPr/>
          <p:nvPr/>
        </p:nvSpPr>
        <p:spPr>
          <a:xfrm>
            <a:off x="9304595" y="1743207"/>
            <a:ext cx="777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注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  <p:sp>
        <p:nvSpPr>
          <p:cNvPr id="13" name="矩形 12"/>
          <p:cNvSpPr/>
          <p:nvPr/>
        </p:nvSpPr>
        <p:spPr>
          <a:xfrm>
            <a:off x="9304595" y="2541938"/>
            <a:ext cx="777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助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45393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自言自语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ABAC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式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结结实实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AABB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式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2218" y="21495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36279" y="21454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0843" y="174962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自由自在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5641" y="1749627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无边无际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0843" y="256987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明明白白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5641" y="2606972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平平安安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东东说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老师已经批改完了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我可以不用改正了。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请你劝劝他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022" y="2783104"/>
            <a:ext cx="9817768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东东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你有错不改正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以后还会做错的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需要马上改正才行。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391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207</Words>
  <Application>Microsoft Office PowerPoint</Application>
  <PresentationFormat>自定义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NEU-HZ</vt:lpstr>
      <vt:lpstr>方正楷体_GBK</vt:lpstr>
      <vt:lpstr>方正黑体_GBK</vt:lpstr>
      <vt:lpstr>微软雅黑</vt:lpstr>
      <vt:lpstr>方正大标宋简体</vt:lpstr>
      <vt:lpstr>华文宋体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2026-03-19T00:52:24Z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