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7" r:id="rId8"/>
    <p:sldId id="528" r:id="rId9"/>
    <p:sldId id="529" r:id="rId10"/>
    <p:sldId id="530" r:id="rId11"/>
    <p:sldId id="498" r:id="rId12"/>
    <p:sldId id="522" r:id="rId13"/>
    <p:sldId id="427" r:id="rId14"/>
  </p:sldIdLst>
  <p:sldSz cx="12192000" cy="6858000"/>
  <p:notesSz cx="6858000" cy="9144000"/>
  <p:embeddedFontLst>
    <p:embeddedFont>
      <p:font typeface="微软雅黑" pitchFamily="34" charset="-122"/>
      <p:regular r:id="rId15"/>
      <p:bold r:id="rId16"/>
    </p:embeddedFont>
    <p:embeddedFont>
      <p:font typeface="方正仿宋_GBK" pitchFamily="65" charset="-122"/>
      <p:regular r:id="rId17"/>
    </p:embeddedFont>
    <p:embeddedFont>
      <p:font typeface="NEU-HZ" pitchFamily="2" charset="-122"/>
      <p:regular r:id="rId18"/>
      <p:italic r:id="rId19"/>
    </p:embeddedFont>
    <p:embeddedFont>
      <p:font typeface="方正楷体_GBK" pitchFamily="65" charset="-122"/>
      <p:regular r:id="rId20"/>
    </p:embeddedFont>
    <p:embeddedFont>
      <p:font typeface="方正隶变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黑体_GBK" pitchFamily="65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NEU-XT" pitchFamily="18" charset="-122"/>
      <p:regular r:id="rId32"/>
    </p:embeddedFont>
    <p:embeddedFont>
      <p:font typeface="方正大标宋_GBK" pitchFamily="65" charset="-122"/>
      <p:regular r:id="rId33"/>
    </p:embeddedFont>
    <p:embeddedFont>
      <p:font typeface="方正小标宋_GBK" pitchFamily="65" charset="-122"/>
      <p:regular r:id="rId34"/>
    </p:embeddedFont>
    <p:embeddedFont>
      <p:font typeface="华文宋体" pitchFamily="2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9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14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33361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古诗后两句用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两个颜色词突出了莲叶和荷花的色彩之美。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这首诗的后两句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让人们想象到的画面是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满湖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荷花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莲叶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清新碧绿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一望无际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一直铺到水天相接的地方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荷花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莲叶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朝阳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夕阳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的映衬下显得更加红艳。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7013" y="8868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9108" y="8988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94476" y="25333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莲叶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7518" y="42127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荷花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08275" y="42127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朝阳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792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97810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一、在下面的诗句中填写相应的动物名称。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戏莲叶间。　　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风吹草低见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人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来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不惊。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水暖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先知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173540" y="26606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9478" y="3454751"/>
            <a:ext cx="1933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牛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羊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7266" y="43089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06312" y="50910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37017" y="894799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二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、把诗句和对应的季节用线连起来。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空山新雨后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天气晚来秋。　　　　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春季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夜来风雨声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花落知多少。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夏季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孤舟蓑笠翁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独钓寒江雪。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秋季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意欲捕鸣蝉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忽然闭口立。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冬季</a:t>
            </a:r>
            <a:endParaRPr lang="zh-CN" altLang="en-US" sz="360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383044" y="2273060"/>
            <a:ext cx="4109872" cy="163720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5383044" y="2358189"/>
            <a:ext cx="4109872" cy="7334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383044" y="3910263"/>
            <a:ext cx="4109872" cy="81814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5373225" y="3091661"/>
            <a:ext cx="4215943" cy="15932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11782"/>
            <a:ext cx="4234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5" b="50097"/>
          <a:stretch/>
        </p:blipFill>
        <p:spPr bwMode="auto">
          <a:xfrm>
            <a:off x="333550" y="2046143"/>
            <a:ext cx="11178364" cy="1604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70" b="52589"/>
          <a:stretch/>
        </p:blipFill>
        <p:spPr bwMode="auto">
          <a:xfrm>
            <a:off x="429232" y="3641459"/>
            <a:ext cx="2405839" cy="152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62" r="35383"/>
          <a:stretch/>
        </p:blipFill>
        <p:spPr bwMode="auto">
          <a:xfrm>
            <a:off x="2836195" y="3674476"/>
            <a:ext cx="8817762" cy="149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3" t="53462" r="1"/>
          <a:stretch/>
        </p:blipFill>
        <p:spPr bwMode="auto">
          <a:xfrm>
            <a:off x="505462" y="5165794"/>
            <a:ext cx="4807074" cy="149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535" y="5811287"/>
            <a:ext cx="2112828" cy="5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3048662" y="2554535"/>
            <a:ext cx="2092662" cy="1090390"/>
            <a:chOff x="1987734" y="1843323"/>
            <a:chExt cx="2092662" cy="109039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505787"/>
              </p:ext>
            </p:extLst>
          </p:nvPr>
        </p:nvGraphicFramePr>
        <p:xfrm>
          <a:off x="3076155" y="260458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7791726" y="2560196"/>
            <a:ext cx="2092662" cy="1090390"/>
            <a:chOff x="1987734" y="1843323"/>
            <a:chExt cx="2092662" cy="109039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626984"/>
              </p:ext>
            </p:extLst>
          </p:nvPr>
        </p:nvGraphicFramePr>
        <p:xfrm>
          <a:off x="7819219" y="261024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422" t="5749" r="8370" b="5426"/>
          <a:stretch/>
        </p:blipFill>
        <p:spPr>
          <a:xfrm>
            <a:off x="9921712" y="2558582"/>
            <a:ext cx="1077362" cy="1088889"/>
          </a:xfrm>
          <a:prstGeom prst="rect">
            <a:avLst/>
          </a:prstGeom>
        </p:spPr>
      </p:pic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506275"/>
              </p:ext>
            </p:extLst>
          </p:nvPr>
        </p:nvGraphicFramePr>
        <p:xfrm>
          <a:off x="9949205" y="260713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含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1699123" y="4125677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527608"/>
              </p:ext>
            </p:extLst>
          </p:nvPr>
        </p:nvGraphicFramePr>
        <p:xfrm>
          <a:off x="1726616" y="417572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莲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422" t="5749" r="8370" b="5426"/>
          <a:stretch/>
        </p:blipFill>
        <p:spPr>
          <a:xfrm>
            <a:off x="4345135" y="4143009"/>
            <a:ext cx="1077362" cy="1088889"/>
          </a:xfrm>
          <a:prstGeom prst="rect">
            <a:avLst/>
          </a:prstGeom>
        </p:spPr>
      </p:pic>
      <p:graphicFrame>
        <p:nvGraphicFramePr>
          <p:cNvPr id="30" name="表格 29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427308"/>
              </p:ext>
            </p:extLst>
          </p:nvPr>
        </p:nvGraphicFramePr>
        <p:xfrm>
          <a:off x="4372628" y="4191560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映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8732609" y="4167887"/>
            <a:ext cx="2092662" cy="1090390"/>
            <a:chOff x="1987734" y="1843323"/>
            <a:chExt cx="2092662" cy="1090390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4" name="表格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93208"/>
              </p:ext>
            </p:extLst>
          </p:nvPr>
        </p:nvGraphicFramePr>
        <p:xfrm>
          <a:off x="8760102" y="421793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422" t="5749" r="8370" b="5426"/>
          <a:stretch/>
        </p:blipFill>
        <p:spPr>
          <a:xfrm>
            <a:off x="541067" y="5581172"/>
            <a:ext cx="1077362" cy="1088889"/>
          </a:xfrm>
          <a:prstGeom prst="rect">
            <a:avLst/>
          </a:prstGeom>
        </p:spPr>
      </p:pic>
      <p:graphicFrame>
        <p:nvGraphicFramePr>
          <p:cNvPr id="36" name="表格 35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070498"/>
              </p:ext>
            </p:extLst>
          </p:nvPr>
        </p:nvGraphicFramePr>
        <p:xfrm>
          <a:off x="568560" y="562972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泊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422" t="5749" r="8370" b="5426"/>
          <a:stretch/>
        </p:blipFill>
        <p:spPr>
          <a:xfrm>
            <a:off x="4259745" y="5618496"/>
            <a:ext cx="1077362" cy="1088889"/>
          </a:xfrm>
          <a:prstGeom prst="rect">
            <a:avLst/>
          </a:prstGeom>
        </p:spPr>
      </p:pic>
      <p:graphicFrame>
        <p:nvGraphicFramePr>
          <p:cNvPr id="38" name="表格 37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682145"/>
              </p:ext>
            </p:extLst>
          </p:nvPr>
        </p:nvGraphicFramePr>
        <p:xfrm>
          <a:off x="4287238" y="5667047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吴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433267" y="861094"/>
            <a:ext cx="11586278" cy="5195326"/>
            <a:chOff x="505459" y="861094"/>
            <a:chExt cx="11586278" cy="5195326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586278" cy="5078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二、读一读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用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画出加点字的正确读音。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知晓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xǎo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xiǎo 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)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		</a:t>
              </a:r>
              <a:r>
                <a:rPr lang="zh-CN" altLang="zh-CN" sz="3600" smtClean="0">
                  <a:latin typeface="Calibri"/>
                  <a:ea typeface="方正仿宋_GBK"/>
                  <a:cs typeface="Times New Roman"/>
                </a:rPr>
                <a:t>净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慈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寺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sì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shì 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)</a:t>
              </a:r>
              <a:endParaRPr lang="en-US" altLang="zh-CN" sz="3600" smtClean="0">
                <a:latin typeface="Calibri"/>
                <a:ea typeface="方正仿宋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仿宋_GBK"/>
                  <a:cs typeface="Times New Roman"/>
                </a:rPr>
                <a:t>毕竟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jìn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jìng 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)		</a:t>
              </a:r>
              <a:r>
                <a:rPr lang="zh-CN" altLang="zh-CN" sz="3600" smtClean="0">
                  <a:latin typeface="Calibri"/>
                  <a:ea typeface="方正仿宋_GBK"/>
                  <a:cs typeface="Times New Roman"/>
                </a:rPr>
                <a:t>鸣叫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mín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míng 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)</a:t>
              </a:r>
              <a:endParaRPr lang="en-US" altLang="zh-CN" sz="3600" smtClean="0">
                <a:latin typeface="Calibri"/>
                <a:ea typeface="方正仿宋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仿宋_GBK"/>
                  <a:cs typeface="Times New Roman"/>
                </a:rPr>
                <a:t>杜甫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fǔ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bǔ 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)</a:t>
              </a:r>
              <a:r>
                <a:rPr lang="en-US" altLang="zh-CN" sz="3600" smtClean="0">
                  <a:latin typeface="Calibri"/>
                  <a:ea typeface="方正仿宋_GBK"/>
                  <a:cs typeface="Times New Roman"/>
                </a:rPr>
                <a:t>            	</a:t>
              </a:r>
              <a:r>
                <a:rPr lang="zh-CN" altLang="zh-CN" sz="3600" smtClean="0">
                  <a:latin typeface="Calibri"/>
                  <a:ea typeface="方正仿宋_GBK"/>
                  <a:cs typeface="Times New Roman"/>
                </a:rPr>
                <a:t>绝句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jüé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jué </a:t>
              </a:r>
              <a:r>
                <a:rPr lang="en-US" altLang="zh-CN" sz="3600" smtClean="0">
                  <a:latin typeface="方正仿宋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1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 spc="-150">
                  <a:latin typeface="Calibri"/>
                  <a:ea typeface="方正楷体_GBK"/>
                  <a:cs typeface="Times New Roman"/>
                </a:rPr>
                <a:t>妈妈骑着</a:t>
              </a:r>
              <a:r>
                <a:rPr lang="zh-CN" altLang="zh-CN" sz="3600" spc="-150">
                  <a:latin typeface="Calibri"/>
                  <a:ea typeface="方正楷体_GBK"/>
                  <a:cs typeface="Times New Roman"/>
                </a:rPr>
                <a:t>自行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xíng   háng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 spc="-150">
                  <a:latin typeface="Calibri"/>
                  <a:ea typeface="方正楷体_GBK"/>
                  <a:cs typeface="Times New Roman"/>
                </a:rPr>
                <a:t>车去</a:t>
              </a:r>
              <a:r>
                <a:rPr lang="zh-CN" altLang="zh-CN" sz="3600" spc="-150">
                  <a:latin typeface="Calibri"/>
                  <a:ea typeface="方正楷体_GBK"/>
                  <a:cs typeface="Times New Roman"/>
                </a:rPr>
                <a:t>银行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xíng   háng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取钱。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2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湖泊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pō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bó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上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停泊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pō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bó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着很多船只。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70893" y="2137498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6008687" y="2145408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56865" y="2979711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56993" y="2979710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70893" y="3785826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69157" y="3785825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3047719" y="4628037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7571593" y="4628036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6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308099" y="5410089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7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4717922" y="5410089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345444" y="19274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687092" y="195663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940700" y="282617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117972" y="282617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766568" y="361314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568772" y="360743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168794" y="44795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043023" y="45035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95116" y="523038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457611" y="52183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三、选词填空。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倒映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倒影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山上的点点灯光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在湖水中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是别样的美丽。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小鹿看着自己在水中的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惊讶极了。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1665" y="26967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倒映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355100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倒影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8174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四、选字组词。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[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应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映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]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答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回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照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[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连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莲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]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相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[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岭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领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]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山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衣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导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南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[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含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]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包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有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年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11693" y="19026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30478" y="1890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58051" y="19163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34187" y="18906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2455" y="27602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50324" y="27138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36940" y="27138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87634" y="27138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11692" y="35510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72834" y="35510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36939" y="35510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42465" y="35510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11693" y="43571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12241" y="43571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34885" y="435711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519583" y="43571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五、下列加点字词解释正确的一项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风光不与四时同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四时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四个小时。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映日荷花别样红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别样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格外。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窗含西岭千秋雪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千秋雪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秋天的很多雪。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门泊东吴万里船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停放车辆。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07968" y="107249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56">
            <a:extLst>
              <a:ext uri="{FF2B5EF4-FFF2-40B4-BE49-F238E27FC236}">
                <a16:creationId xmlns:a16="http://schemas.microsoft.com/office/drawing/2014/main" xmlns="" id="{EBE011FA-F604-F333-D096-CAFF64B80BC7}"/>
              </a:ext>
            </a:extLst>
          </p:cNvPr>
          <p:cNvSpPr txBox="1"/>
          <p:nvPr/>
        </p:nvSpPr>
        <p:spPr>
          <a:xfrm>
            <a:off x="2682945" y="3833428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2682945" y="2172661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2704756" y="2979698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1384207" y="4627102"/>
            <a:ext cx="7223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641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六、将诗句补充完整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一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9017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鸣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翠柳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白鹭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 marL="9017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门泊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万里船。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补充诗句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并用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圈出诗句中表示颜色的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52223" y="256441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两个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256441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一行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19854" y="255406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上青天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3429000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窗含西岭千秋雪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03996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东吴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3374573" y="2762928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4722846" y="2737945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7429129" y="2762928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9148011" y="2640769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749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641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这首诗描绘了七种景物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分别是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、雪和船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它们共同构成了一幅秀丽的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季节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风景图。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右面哪幅图展现的是前两句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诗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描绘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画面</a:t>
            </a:r>
            <a:r>
              <a:rPr lang="zh-CN" altLang="en-US" sz="3600" smtClean="0">
                <a:latin typeface="Calibri"/>
                <a:ea typeface="方正楷体_GBK"/>
                <a:cs typeface="Times New Roman"/>
              </a:rPr>
              <a:t>？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3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422105" y="2984751"/>
            <a:ext cx="3207419" cy="35643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74552" y="9521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20707" y="96590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翠柳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17462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7402" y="17238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西岭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89669" y="177201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35398" y="25764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冬季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55491" y="430899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689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641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二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黑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晓出净慈寺送林子方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毕竟西湖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风光不与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接天莲叶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映日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这首诗的题目交代了本诗是作者在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时间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送别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谁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时所作。全诗写了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的美丽景色。诗中描写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两种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景物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41510" y="173423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六月中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61865" y="172389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四时同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26749" y="258151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无穷碧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71600" y="255913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荷花别样红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92697" y="34002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早上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6687" y="421274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林子方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48318" y="422645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西湖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26749" y="50429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莲叶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54823" y="50566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荷花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997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394</Words>
  <Application>Microsoft Office PowerPoint</Application>
  <PresentationFormat>自定义</PresentationFormat>
  <Paragraphs>163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微软雅黑</vt:lpstr>
      <vt:lpstr>方正仿宋_GBK</vt:lpstr>
      <vt:lpstr>NEU-HZ</vt:lpstr>
      <vt:lpstr>方正楷体_GBK</vt:lpstr>
      <vt:lpstr>方正隶变_GBK</vt:lpstr>
      <vt:lpstr>方正大标宋简体</vt:lpstr>
      <vt:lpstr>汉仪雅酷黑 95W</vt:lpstr>
      <vt:lpstr>方正黑体_GBK</vt:lpstr>
      <vt:lpstr>NEU-BZ</vt:lpstr>
      <vt:lpstr>Calibri</vt:lpstr>
      <vt:lpstr>NEU-XT</vt:lpstr>
      <vt:lpstr>Wingdings</vt:lpstr>
      <vt:lpstr>楷体</vt:lpstr>
      <vt:lpstr>Times New Roman</vt:lpstr>
      <vt:lpstr>方正大标宋_GBK</vt:lpstr>
      <vt:lpstr>方正小标宋_GBK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2026-03-20T08:36:54Z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