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XT" pitchFamily="18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华文宋体" pitchFamily="2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楷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小毛虫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643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愉快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yú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yǔ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挣脱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zhēnɡ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zhènɡ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规律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lù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lǜ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等待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dāi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dài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1537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6992" y="21537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2812" y="29797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55500" y="29595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67460" y="19570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49523" y="20010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500812" y="27639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50067" y="27749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754086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119802"/>
              </p:ext>
            </p:extLst>
          </p:nvPr>
        </p:nvGraphicFramePr>
        <p:xfrm>
          <a:off x="781579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1654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00467"/>
              </p:ext>
            </p:extLst>
          </p:nvPr>
        </p:nvGraphicFramePr>
        <p:xfrm>
          <a:off x="364403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98334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744995"/>
              </p:ext>
            </p:extLst>
          </p:nvPr>
        </p:nvGraphicFramePr>
        <p:xfrm>
          <a:off x="6525827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93352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026772"/>
              </p:ext>
            </p:extLst>
          </p:nvPr>
        </p:nvGraphicFramePr>
        <p:xfrm>
          <a:off x="9220845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2043084"/>
            <a:ext cx="10388099" cy="62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466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新奇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雾霭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惊奇地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消失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温暖的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小毛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虫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灵巧地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发现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笨拙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茧屋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渐渐地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舞动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蓝色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翅膀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笨拙地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挣脱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轻盈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目光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愉快地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爬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75407" y="1961147"/>
            <a:ext cx="0" cy="3705727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39296" y="2285091"/>
            <a:ext cx="2343946" cy="32253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39296" y="3103240"/>
            <a:ext cx="2343946" cy="7945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39296" y="3103240"/>
            <a:ext cx="2343946" cy="8061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39296" y="2285091"/>
            <a:ext cx="2343946" cy="246738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39296" y="4752474"/>
            <a:ext cx="2343946" cy="7579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521949" y="2285091"/>
            <a:ext cx="2247693" cy="7228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51971" y="3043308"/>
            <a:ext cx="2317671" cy="16249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476034" y="2285091"/>
            <a:ext cx="2197355" cy="162426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76034" y="4752474"/>
            <a:ext cx="2197355" cy="7579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476034" y="3909355"/>
            <a:ext cx="2293608" cy="15964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64838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○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圈出句子中的反义词。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pc="3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pc="3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我们应时刻保持乐观心态</a:t>
            </a:r>
            <a:r>
              <a:rPr lang="en-US" altLang="zh-CN" sz="3600" spc="3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杜绝悲观情绪。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pc="3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pc="3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笨拙的小毛虫变成了灵活飞翔的蝴蝶。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pc="3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pc="3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寒冷的冬天过去了</a:t>
            </a:r>
            <a:r>
              <a:rPr lang="en-US" altLang="zh-CN" sz="3600" spc="3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温暖的春天来了。</a:t>
            </a:r>
          </a:p>
          <a:p>
            <a:pPr>
              <a:lnSpc>
                <a:spcPct val="200000"/>
              </a:lnSpc>
            </a:pPr>
            <a:r>
              <a:rPr lang="en-US" altLang="zh-CN" sz="3600" spc="3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spc="3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当太阳出现在山顶时</a:t>
            </a:r>
            <a:r>
              <a:rPr lang="en-US" altLang="zh-CN" sz="3600" spc="300">
                <a:latin typeface="方正楷体_GBK"/>
                <a:cs typeface="Times New Roman"/>
              </a:rPr>
              <a:t>,</a:t>
            </a:r>
            <a:r>
              <a:rPr lang="zh-CN" altLang="zh-CN" sz="3600" spc="300">
                <a:latin typeface="Calibri"/>
                <a:ea typeface="方正楷体_GBK"/>
                <a:cs typeface="Times New Roman"/>
              </a:rPr>
              <a:t>山谷里的雾消失了。</a:t>
            </a:r>
            <a:endParaRPr lang="zh-CN" altLang="en-US" sz="3600" spc="300"/>
          </a:p>
        </p:txBody>
      </p:sp>
      <p:sp>
        <p:nvSpPr>
          <p:cNvPr id="8" name="椭圆 7"/>
          <p:cNvSpPr/>
          <p:nvPr/>
        </p:nvSpPr>
        <p:spPr>
          <a:xfrm>
            <a:off x="4403693" y="2275991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15861" y="2275991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3174" y="3354821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95141" y="3366853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32801" y="4457718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49390" y="4457718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68832" y="5560611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057214" y="5560611"/>
            <a:ext cx="10827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176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楷体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2026-03-19T09:05:17Z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