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525" r:id="rId8"/>
    <p:sldId id="526" r:id="rId9"/>
    <p:sldId id="528" r:id="rId10"/>
    <p:sldId id="531" r:id="rId11"/>
    <p:sldId id="533" r:id="rId12"/>
    <p:sldId id="534" r:id="rId13"/>
    <p:sldId id="529" r:id="rId14"/>
    <p:sldId id="498" r:id="rId15"/>
    <p:sldId id="522" r:id="rId16"/>
    <p:sldId id="535" r:id="rId17"/>
    <p:sldId id="537" r:id="rId18"/>
    <p:sldId id="538" r:id="rId19"/>
    <p:sldId id="427" r:id="rId20"/>
  </p:sldIdLst>
  <p:sldSz cx="12192000" cy="6858000"/>
  <p:notesSz cx="6858000" cy="9144000"/>
  <p:embeddedFontLs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黑体_GBK" pitchFamily="65" charset="-122"/>
      <p:regular r:id="rId25"/>
    </p:embeddedFont>
    <p:embeddedFont>
      <p:font typeface="方正仿宋_GBK" pitchFamily="65" charset="-122"/>
      <p:regular r:id="rId26"/>
    </p:embeddedFont>
    <p:embeddedFont>
      <p:font typeface="方正小标宋_GBK" pitchFamily="65" charset="-122"/>
      <p:regular r:id="rId27"/>
    </p:embeddedFont>
    <p:embeddedFont>
      <p:font typeface="NEU-XT" pitchFamily="18" charset="-122"/>
      <p:regular r:id="rId28"/>
    </p:embeddedFont>
    <p:embeddedFont>
      <p:font typeface="方正大标宋简体" charset="-122"/>
      <p:regular r:id="rId29"/>
    </p:embeddedFont>
    <p:embeddedFont>
      <p:font typeface="NEU-HZ" pitchFamily="2" charset="-122"/>
      <p:regular r:id="rId30"/>
      <p:italic r:id="rId31"/>
    </p:embeddedFont>
    <p:embeddedFont>
      <p:font typeface="NEU-BZ" pitchFamily="2" charset="-122"/>
      <p:regular r:id="rId32"/>
      <p:bold r:id="rId33"/>
      <p:italic r:id="rId34"/>
      <p:boldItalic r:id="rId35"/>
    </p:embeddedFont>
    <p:embeddedFont>
      <p:font typeface="华文宋体" pitchFamily="2" charset="-122"/>
      <p:regular r:id="rId36"/>
    </p:embeddedFont>
    <p:embeddedFont>
      <p:font typeface="方正大标宋_GBK" pitchFamily="65" charset="-122"/>
      <p:regular r:id="rId37"/>
    </p:embeddedFont>
    <p:embeddedFont>
      <p:font typeface="微软雅黑" pitchFamily="34" charset="-122"/>
      <p:regular r:id="rId38"/>
      <p:bold r:id="rId39"/>
    </p:embeddedFont>
    <p:embeddedFont>
      <p:font typeface="方正楷体_GBK" pitchFamily="65" charset="-122"/>
      <p:regular r:id="rId40"/>
    </p:embeddedFont>
    <p:embeddedFont>
      <p:font typeface="方正隶变_GBK" pitchFamily="65" charset="-122"/>
      <p:regular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41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9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8.TIF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8.TIF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18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大象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的耳朵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57331" y="861094"/>
            <a:ext cx="1140580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可是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大象的耳朵眼儿里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经常有小虫子飞进去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还在里面跳舞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吵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得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他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头痛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心烦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最后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大象还是把他的耳朵放了下来。这样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虫子飞不进去了。有虫子来的话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大象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把他的大耳朵一扇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能把他们赶跑。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大象说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spc="-15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我还是让耳朵耷拉着吧。人家是人家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我是我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。</a:t>
            </a:r>
            <a:r>
              <a:rPr lang="en-US" altLang="zh-CN" sz="3600" spc="-150" smtClean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 spc="-15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00444" y="26125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56466" y="263829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02468" y="430899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只要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26165" y="51271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045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57331" y="861094"/>
            <a:ext cx="11405804" cy="1666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大象把耳朵放下来的原因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什么</a:t>
            </a:r>
            <a:r>
              <a:rPr lang="zh-CN" altLang="en-US" sz="3600" smtClean="0">
                <a:latin typeface="Calibri"/>
                <a:ea typeface="方正楷体_GBK"/>
                <a:cs typeface="Times New Roman"/>
              </a:rPr>
              <a:t>？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文中用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出来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1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57331" y="861094"/>
            <a:ext cx="1140580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可是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大象的耳朵眼儿里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经常有小虫子飞进去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还在里面跳舞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吵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得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他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头痛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心烦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最后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大象还是把他的耳朵放了下来。这样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虫子飞不进去了。有虫子来的话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大象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把他的大耳朵一扇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能把他们赶跑。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大象说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spc="-15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我还是让耳朵耷拉着吧。人家是人家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我是我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。</a:t>
            </a:r>
            <a:r>
              <a:rPr lang="en-US" altLang="zh-CN" sz="3600" spc="-150" smtClean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 spc="-15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00444" y="26125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56466" y="263829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02468" y="430899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只要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26165" y="51271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就</a:t>
            </a:r>
            <a:endParaRPr lang="zh-CN" altLang="en-US" b="1">
              <a:solidFill>
                <a:srgbClr val="E72582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05460" y="2478506"/>
            <a:ext cx="11189235" cy="866277"/>
            <a:chOff x="505460" y="2478506"/>
            <a:chExt cx="11189235" cy="866277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DC00B431-AEA9-CF67-4DCE-3DA54EDAEDF1}"/>
                </a:ext>
              </a:extLst>
            </p:cNvPr>
            <p:cNvCxnSpPr/>
            <p:nvPr/>
          </p:nvCxnSpPr>
          <p:spPr>
            <a:xfrm>
              <a:off x="2372433" y="2478506"/>
              <a:ext cx="9322262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DC00B431-AEA9-CF67-4DCE-3DA54EDAEDF1}"/>
                </a:ext>
              </a:extLst>
            </p:cNvPr>
            <p:cNvCxnSpPr/>
            <p:nvPr/>
          </p:nvCxnSpPr>
          <p:spPr>
            <a:xfrm flipV="1">
              <a:off x="505460" y="3319032"/>
              <a:ext cx="9131835" cy="25751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5889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57331" y="861094"/>
            <a:ext cx="114058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下列情境中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坚持了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人家是人家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我是我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有人正在摘花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亮亮也觉得花很漂亮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便随手摘了几朵。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十字路口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有人闯红灯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小华坚持站在路边等待绿灯亮时才走。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81146" y="100030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38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93822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你了解不同动物的耳朵吗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请阅读短文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小标宋_GBK"/>
                <a:cs typeface="Times New Roman"/>
              </a:rPr>
              <a:t>动物的耳朵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鸡的耳朵长在眼睛后面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那里有一小撮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zuǒ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儿突起的毛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毛后面就藏着它的耳朵。它的耳朵只有一个小洞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虫子钻不进去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雨水淋不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着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小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狗的耳朵很大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能竖起来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还能来回转动呢。四面八方的声音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它都能听到。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大象的耳朵又大又圆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就像两把大蒲扇。炎热的夏天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大象还能用耳朵纳凉和赶走蚊子呢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!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短文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共有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个自然段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主要介绍了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短文中分别介绍了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这三种动物的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3" name="矩形 2"/>
          <p:cNvSpPr/>
          <p:nvPr/>
        </p:nvSpPr>
        <p:spPr>
          <a:xfrm>
            <a:off x="3131416" y="4357119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3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78505" y="4188677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动物的耳朵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38908" y="500345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73760" y="502920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35697" y="503088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40768" y="58490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耳朵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小狗的耳朵有什么作用呢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在文中画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出来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你还知道哪种动物的耳朵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它的耳朵长什么样子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有什么作用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54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小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狗的耳朵很大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能竖起来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还能来回转动呢。四面八方的声音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它都能听到。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大象的耳朵又大又圆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就像两把大蒲扇。炎热的夏天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大象还能用耳朵纳凉和赶走蚊子呢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!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短文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共有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个自然段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主要介绍了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短文中分别介绍了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这三种动物的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3" name="矩形 2"/>
          <p:cNvSpPr/>
          <p:nvPr/>
        </p:nvSpPr>
        <p:spPr>
          <a:xfrm>
            <a:off x="3131416" y="4357119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3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78505" y="4188677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动物的耳朵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38908" y="500345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73760" y="502920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35697" y="503088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40768" y="58490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耳朵</a:t>
            </a:r>
            <a:endParaRPr lang="zh-CN" altLang="en-US" b="1">
              <a:solidFill>
                <a:srgbClr val="E72582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39886" y="1635386"/>
            <a:ext cx="10477293" cy="844808"/>
            <a:chOff x="639886" y="1635386"/>
            <a:chExt cx="10477293" cy="844808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DC00B431-AEA9-CF67-4DCE-3DA54EDAEDF1}"/>
                </a:ext>
              </a:extLst>
            </p:cNvPr>
            <p:cNvCxnSpPr/>
            <p:nvPr/>
          </p:nvCxnSpPr>
          <p:spPr>
            <a:xfrm>
              <a:off x="4581708" y="1635386"/>
              <a:ext cx="6535471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DC00B431-AEA9-CF67-4DCE-3DA54EDAEDF1}"/>
                </a:ext>
              </a:extLst>
            </p:cNvPr>
            <p:cNvCxnSpPr/>
            <p:nvPr/>
          </p:nvCxnSpPr>
          <p:spPr>
            <a:xfrm>
              <a:off x="639886" y="2480194"/>
              <a:ext cx="4722187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836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小狗的耳朵有什么作用呢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在文中画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出来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你还知道哪种动物的耳朵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它的耳朵长什么样子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有什么作用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en-US" sz="3600"/>
          </a:p>
        </p:txBody>
      </p:sp>
      <p:sp>
        <p:nvSpPr>
          <p:cNvPr id="8" name="矩形 7"/>
          <p:cNvSpPr/>
          <p:nvPr/>
        </p:nvSpPr>
        <p:spPr>
          <a:xfrm>
            <a:off x="689811" y="3249664"/>
            <a:ext cx="10487526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我还知道小兔的耳朵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它的耳朵又大又长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能收集声音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还能调节体温。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51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0690" y="1628507"/>
            <a:ext cx="1102775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一、给多音字选择正确的读音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标出。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乌云像黑布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似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shì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sì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似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shì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sì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乎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要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把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大地吞没。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大象的耳朵像一把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扇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shān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shàn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子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可以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扇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shān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shàn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风。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204127" y="291955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144128" y="291955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76011" y="458793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56865" y="538666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117757" y="275899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835123" y="275899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317769" y="439127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327728" y="519422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965"/>
            <a:ext cx="69902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25" b="52629"/>
          <a:stretch/>
        </p:blipFill>
        <p:spPr bwMode="auto">
          <a:xfrm>
            <a:off x="246013" y="1619634"/>
            <a:ext cx="11845724" cy="1573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0" b="50000"/>
          <a:stretch/>
        </p:blipFill>
        <p:spPr bwMode="auto">
          <a:xfrm>
            <a:off x="333841" y="3215178"/>
            <a:ext cx="2654088" cy="1660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38695"/>
          <a:stretch/>
        </p:blipFill>
        <p:spPr bwMode="auto">
          <a:xfrm>
            <a:off x="2966256" y="3090428"/>
            <a:ext cx="8979384" cy="1660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18" t="50000"/>
          <a:stretch/>
        </p:blipFill>
        <p:spPr bwMode="auto">
          <a:xfrm>
            <a:off x="505460" y="4746841"/>
            <a:ext cx="5621794" cy="1660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9668411" y="2126825"/>
            <a:ext cx="2092662" cy="1090390"/>
            <a:chOff x="1987734" y="1843323"/>
            <a:chExt cx="2092662" cy="1090390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2" name="表格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753240"/>
              </p:ext>
            </p:extLst>
          </p:nvPr>
        </p:nvGraphicFramePr>
        <p:xfrm>
          <a:off x="9695904" y="217687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6068507" y="2135683"/>
            <a:ext cx="1077362" cy="1088889"/>
          </a:xfrm>
          <a:prstGeom prst="rect">
            <a:avLst/>
          </a:prstGeom>
        </p:spPr>
      </p:pic>
      <p:graphicFrame>
        <p:nvGraphicFramePr>
          <p:cNvPr id="24" name="表格 23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9856690"/>
              </p:ext>
            </p:extLst>
          </p:nvPr>
        </p:nvGraphicFramePr>
        <p:xfrm>
          <a:off x="6096000" y="2184234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痛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2228043" y="2148138"/>
            <a:ext cx="2092662" cy="1090390"/>
            <a:chOff x="1987734" y="1843323"/>
            <a:chExt cx="2092662" cy="1090390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544778"/>
              </p:ext>
            </p:extLst>
          </p:nvPr>
        </p:nvGraphicFramePr>
        <p:xfrm>
          <a:off x="2255536" y="219819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1925808" y="3730269"/>
            <a:ext cx="2092662" cy="1090390"/>
            <a:chOff x="1987734" y="1843323"/>
            <a:chExt cx="2092662" cy="1090390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206435"/>
              </p:ext>
            </p:extLst>
          </p:nvPr>
        </p:nvGraphicFramePr>
        <p:xfrm>
          <a:off x="1953301" y="378032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遇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到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7118376" y="3728655"/>
            <a:ext cx="2092662" cy="1090390"/>
            <a:chOff x="1987734" y="1843323"/>
            <a:chExt cx="2092662" cy="1090390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539937"/>
              </p:ext>
            </p:extLst>
          </p:nvPr>
        </p:nvGraphicFramePr>
        <p:xfrm>
          <a:off x="7145869" y="377870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439932" y="5365497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013889"/>
              </p:ext>
            </p:extLst>
          </p:nvPr>
        </p:nvGraphicFramePr>
        <p:xfrm>
          <a:off x="467425" y="54155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41" name="组合 40"/>
          <p:cNvGrpSpPr/>
          <p:nvPr/>
        </p:nvGrpSpPr>
        <p:grpSpPr>
          <a:xfrm>
            <a:off x="2739231" y="5373225"/>
            <a:ext cx="2092662" cy="1090390"/>
            <a:chOff x="1987734" y="1843323"/>
            <a:chExt cx="2092662" cy="1090390"/>
          </a:xfrm>
        </p:grpSpPr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4" name="表格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04251"/>
              </p:ext>
            </p:extLst>
          </p:nvPr>
        </p:nvGraphicFramePr>
        <p:xfrm>
          <a:off x="2766724" y="542327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定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255" y="5598626"/>
            <a:ext cx="2848304" cy="67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6341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三、下列句子应该用怎样的语气朗读</a:t>
            </a:r>
            <a:r>
              <a:rPr lang="en-US" altLang="zh-CN" sz="3600" spc="-150">
                <a:latin typeface="方正黑体_GBK"/>
                <a:ea typeface="方正楷体_GBK"/>
                <a:cs typeface="Times New Roman"/>
              </a:rPr>
              <a:t>?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选一选。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spc="-15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不安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惊讶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不以为然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疑惑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怎么才能让耳朵竖起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来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呢</a:t>
            </a:r>
            <a:r>
              <a:rPr lang="zh-CN" altLang="en-US" sz="3600" smtClean="0">
                <a:latin typeface="Calibri"/>
                <a:ea typeface="方正楷体_GBK"/>
                <a:cs typeface="Times New Roman"/>
              </a:rPr>
              <a:t>？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小兔子说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咦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大象啊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你的耳朵怎么耷拉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下来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了</a:t>
            </a:r>
            <a:r>
              <a:rPr lang="zh-CN" altLang="en-US" sz="3600" smtClean="0">
                <a:latin typeface="Calibri"/>
                <a:ea typeface="方正楷体_GBK"/>
                <a:cs typeface="Times New Roman"/>
              </a:rPr>
              <a:t>？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大象说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是不是我的耳朵真的有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毛病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啦</a:t>
            </a:r>
            <a:r>
              <a:rPr lang="zh-CN" altLang="en-US" sz="3600">
                <a:latin typeface="Calibri"/>
                <a:ea typeface="方正楷体_GBK"/>
                <a:cs typeface="Times New Roman"/>
              </a:rPr>
              <a:t>？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47392" y="269307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15234" y="42728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22939" y="51030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四、读句子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大象有一对大耳朵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像扇子似的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耷拉着。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借助图片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我猜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耷拉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的意思是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使劲儿地拉、拽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zhuài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下垂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向上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翻卷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262908" y="218562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5654415" y="2183006"/>
            <a:ext cx="1156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10" name="image16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097252" y="3453062"/>
            <a:ext cx="2948339" cy="254123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50921" y="26125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四、读句子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大象有一对大耳朵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像扇子似的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耷拉着。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看图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把句子补充完整。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大象的鼻子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似的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大象的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似的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262908" y="218562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5654415" y="2183006"/>
            <a:ext cx="1156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10" name="image16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097252" y="3453062"/>
            <a:ext cx="2948339" cy="254123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14142" y="339290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水管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15809" y="422477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又大又长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22865" y="505495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尾巴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75278" y="505495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绳子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6865" y="587309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又粗又长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458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人家是人家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我是我。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这句话的意思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600" smtClean="0">
                <a:latin typeface="方正黑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要勇敢地做自己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完全不用听取别人的意见。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要正确对待别人的看法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不要为了迎合别人而盲目地改变自己。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80357" y="101234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57331" y="861094"/>
            <a:ext cx="1140580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可是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大象的耳朵眼儿里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经常有小虫子飞进去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还在里面跳舞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吵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得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他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头痛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心烦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最后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大象还是把他的耳朵放了下来。这样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虫子飞不进去了。有虫子来的话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大象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把他的大耳朵一扇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能把他们赶跑。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大象说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spc="-15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我还是让耳朵耷拉着吧。人家是人家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我是我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。</a:t>
            </a:r>
            <a:r>
              <a:rPr lang="en-US" altLang="zh-CN" sz="3600" spc="-150" smtClean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 spc="-150"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57331" y="861094"/>
            <a:ext cx="114058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选择恰当的关联词语填入文中的括号内。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只要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……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……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又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……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又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……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93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838</Words>
  <Application>Microsoft Office PowerPoint</Application>
  <PresentationFormat>自定义</PresentationFormat>
  <Paragraphs>160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9" baseType="lpstr">
      <vt:lpstr>Arial</vt:lpstr>
      <vt:lpstr>宋体</vt:lpstr>
      <vt:lpstr>Calibri</vt:lpstr>
      <vt:lpstr>方正黑体_GBK</vt:lpstr>
      <vt:lpstr>方正仿宋_GBK</vt:lpstr>
      <vt:lpstr>Wingdings</vt:lpstr>
      <vt:lpstr>方正小标宋_GBK</vt:lpstr>
      <vt:lpstr>NEU-XT</vt:lpstr>
      <vt:lpstr>方正大标宋简体</vt:lpstr>
      <vt:lpstr>汉仪雅酷黑 95W</vt:lpstr>
      <vt:lpstr>NEU-HZ</vt:lpstr>
      <vt:lpstr>Times New Roman</vt:lpstr>
      <vt:lpstr>NEU-BZ</vt:lpstr>
      <vt:lpstr>华文宋体</vt:lpstr>
      <vt:lpstr>方正大标宋_GBK</vt:lpstr>
      <vt:lpstr>微软雅黑</vt:lpstr>
      <vt:lpstr>方正楷体_GBK</vt:lpstr>
      <vt:lpstr>楷体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2026-03-21T02:08:14Z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