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9" r:id="rId3"/>
    <p:sldId id="508" r:id="rId4"/>
    <p:sldId id="505" r:id="rId5"/>
    <p:sldId id="506" r:id="rId6"/>
    <p:sldId id="427" r:id="rId7"/>
  </p:sldIdLst>
  <p:sldSz cx="12192000" cy="6858000"/>
  <p:notesSz cx="6858000" cy="9144000"/>
  <p:embeddedFontLst>
    <p:embeddedFont>
      <p:font typeface="方正楷体_GBK" pitchFamily="65" charset="-122"/>
      <p:regular r:id="rId8"/>
    </p:embeddedFont>
    <p:embeddedFont>
      <p:font typeface="方正黑体_GBK" pitchFamily="65" charset="-122"/>
      <p:regular r:id="rId9"/>
    </p:embeddedFont>
    <p:embeddedFont>
      <p:font typeface="微软雅黑" pitchFamily="34" charset="-122"/>
      <p:regular r:id="rId10"/>
      <p:bold r:id="rId11"/>
    </p:embeddedFont>
    <p:embeddedFont>
      <p:font typeface="NEU-BZ" pitchFamily="2" charset="-122"/>
      <p:regular r:id="rId12"/>
      <p:bold r:id="rId13"/>
      <p:italic r:id="rId14"/>
      <p:boldItalic r:id="rId15"/>
    </p:embeddedFont>
    <p:embeddedFont>
      <p:font typeface="方正隶变_GBK" pitchFamily="65" charset="-122"/>
      <p:regular r:id="rId16"/>
    </p:embeddedFont>
    <p:embeddedFont>
      <p:font typeface="方正小标宋_GBK" pitchFamily="65" charset="-122"/>
      <p:regular r:id="rId17"/>
    </p:embeddedFont>
    <p:embeddedFont>
      <p:font typeface="方正仿宋_GBK" pitchFamily="65" charset="-122"/>
      <p:regular r:id="rId18"/>
    </p:embeddedFont>
    <p:embeddedFont>
      <p:font typeface="方正大标宋简体" charset="-122"/>
      <p:regular r:id="rId19"/>
    </p:embeddedFont>
    <p:embeddedFont>
      <p:font typeface="方正书宋_GBK" pitchFamily="65" charset="-122"/>
      <p:regular r:id="rId20"/>
    </p:embeddedFont>
    <p:embeddedFont>
      <p:font typeface="方正大标宋_GBK" pitchFamily="65" charset="-122"/>
      <p:regular r:id="rId21"/>
    </p:embeddedFont>
    <p:embeddedFont>
      <p:font typeface="NEU-HZ" pitchFamily="2" charset="-122"/>
      <p:regular r:id="rId22"/>
      <p:italic r:id="rId23"/>
    </p:embeddedFont>
    <p:embeddedFont>
      <p:font typeface="华文宋体" pitchFamily="2" charset="-122"/>
      <p:regular r:id="rId24"/>
    </p:embeddedFont>
    <p:embeddedFont>
      <p:font typeface="Calibri" pitchFamily="34" charset="0"/>
      <p:regular r:id="rId25"/>
      <p:bold r:id="rId26"/>
      <p:italic r:id="rId27"/>
      <p:boldItalic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font" Target="fonts/font21.fntdata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语文园地八 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二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47358C8-297A-4732-88F7-8DFEEECF9E40}"/>
              </a:ext>
            </a:extLst>
          </p:cNvPr>
          <p:cNvSpPr/>
          <p:nvPr/>
        </p:nvSpPr>
        <p:spPr>
          <a:xfrm>
            <a:off x="583000" y="1021552"/>
            <a:ext cx="4467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3F8BBC33-E41C-4B7B-92BE-707110385D04}"/>
              </a:ext>
            </a:extLst>
          </p:cNvPr>
          <p:cNvGrpSpPr/>
          <p:nvPr/>
        </p:nvGrpSpPr>
        <p:grpSpPr>
          <a:xfrm>
            <a:off x="910502" y="2543051"/>
            <a:ext cx="2092662" cy="1090390"/>
            <a:chOff x="1987734" y="1843323"/>
            <a:chExt cx="2092662" cy="1090390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1" name="表格 10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2498716"/>
              </p:ext>
            </p:extLst>
          </p:nvPr>
        </p:nvGraphicFramePr>
        <p:xfrm>
          <a:off x="937995" y="259310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灿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烂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FFEF7039-5F77-47B2-BC9E-639E581A2BD4}"/>
              </a:ext>
            </a:extLst>
          </p:cNvPr>
          <p:cNvGrpSpPr/>
          <p:nvPr/>
        </p:nvGrpSpPr>
        <p:grpSpPr>
          <a:xfrm>
            <a:off x="3676706" y="2541550"/>
            <a:ext cx="2092662" cy="1090390"/>
            <a:chOff x="1987734" y="1843323"/>
            <a:chExt cx="2092662" cy="1090390"/>
          </a:xfrm>
        </p:grpSpPr>
        <p:pic>
          <p:nvPicPr>
            <p:cNvPr id="25" name="图片 24">
              <a:extLst>
                <a:ext uri="{FF2B5EF4-FFF2-40B4-BE49-F238E27FC236}">
                  <a16:creationId xmlns="" xmlns:a16="http://schemas.microsoft.com/office/drawing/2014/main" id="{0E203C85-087F-4440-AA55-6942D9A56A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2816048E-3D7A-48E7-82FC-D6B37D27E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7" name="表格 26">
            <a:extLst>
              <a:ext uri="{FF2B5EF4-FFF2-40B4-BE49-F238E27FC236}">
                <a16:creationId xmlns="" xmlns:a16="http://schemas.microsoft.com/office/drawing/2014/main" id="{CFFDB2AA-DDCD-4ED1-ABA7-CDB80817AF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086359"/>
              </p:ext>
            </p:extLst>
          </p:nvPr>
        </p:nvGraphicFramePr>
        <p:xfrm>
          <a:off x="3704199" y="2591602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继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续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FF5CF797-AC72-427F-8B52-FDDD84568906}"/>
              </a:ext>
            </a:extLst>
          </p:cNvPr>
          <p:cNvGrpSpPr/>
          <p:nvPr/>
        </p:nvGrpSpPr>
        <p:grpSpPr>
          <a:xfrm>
            <a:off x="6522398" y="2540049"/>
            <a:ext cx="2092662" cy="1090390"/>
            <a:chOff x="1987734" y="1843323"/>
            <a:chExt cx="2092662" cy="1090390"/>
          </a:xfrm>
        </p:grpSpPr>
        <p:pic>
          <p:nvPicPr>
            <p:cNvPr id="29" name="图片 28">
              <a:extLst>
                <a:ext uri="{FF2B5EF4-FFF2-40B4-BE49-F238E27FC236}">
                  <a16:creationId xmlns="" xmlns:a16="http://schemas.microsoft.com/office/drawing/2014/main" id="{42AB4C4D-4B86-4BD0-ACE5-53F36E8FB4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278BF750-CBE9-4CEE-9006-611959DE9A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1" name="表格 30">
            <a:extLst>
              <a:ext uri="{FF2B5EF4-FFF2-40B4-BE49-F238E27FC236}">
                <a16:creationId xmlns="" xmlns:a16="http://schemas.microsoft.com/office/drawing/2014/main" id="{A00D69DE-EA5B-40AB-B17A-647389FB4A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3888717"/>
              </p:ext>
            </p:extLst>
          </p:nvPr>
        </p:nvGraphicFramePr>
        <p:xfrm>
          <a:off x="6549891" y="259010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必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须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17BB3A1A-7EFC-467E-A83D-EBD4472F741C}"/>
              </a:ext>
            </a:extLst>
          </p:cNvPr>
          <p:cNvGrpSpPr/>
          <p:nvPr/>
        </p:nvGrpSpPr>
        <p:grpSpPr>
          <a:xfrm>
            <a:off x="9229448" y="2540743"/>
            <a:ext cx="2092662" cy="1090390"/>
            <a:chOff x="1987734" y="1843323"/>
            <a:chExt cx="2092662" cy="1090390"/>
          </a:xfrm>
        </p:grpSpPr>
        <p:pic>
          <p:nvPicPr>
            <p:cNvPr id="33" name="图片 32">
              <a:extLst>
                <a:ext uri="{FF2B5EF4-FFF2-40B4-BE49-F238E27FC236}">
                  <a16:creationId xmlns="" xmlns:a16="http://schemas.microsoft.com/office/drawing/2014/main" id="{68428522-9FD5-4D8B-B2F7-7EA6CB0B87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38D04140-6776-4EA2-8E8C-67FFB6B624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5" name="表格 34">
            <a:extLst>
              <a:ext uri="{FF2B5EF4-FFF2-40B4-BE49-F238E27FC236}">
                <a16:creationId xmlns="" xmlns:a16="http://schemas.microsoft.com/office/drawing/2014/main" id="{6D6FF117-F6B6-4A1D-9DF2-B67AE810DD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5554314"/>
              </p:ext>
            </p:extLst>
          </p:nvPr>
        </p:nvGraphicFramePr>
        <p:xfrm>
          <a:off x="9256941" y="2590795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洪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灾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912"/>
          <a:stretch/>
        </p:blipFill>
        <p:spPr bwMode="auto">
          <a:xfrm>
            <a:off x="741422" y="1926044"/>
            <a:ext cx="10770493" cy="500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291"/>
          <a:stretch/>
        </p:blipFill>
        <p:spPr bwMode="auto">
          <a:xfrm>
            <a:off x="732088" y="3946359"/>
            <a:ext cx="10770493" cy="610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3F8BBC33-E41C-4B7B-92BE-707110385D04}"/>
              </a:ext>
            </a:extLst>
          </p:cNvPr>
          <p:cNvGrpSpPr/>
          <p:nvPr/>
        </p:nvGrpSpPr>
        <p:grpSpPr>
          <a:xfrm>
            <a:off x="867676" y="4603832"/>
            <a:ext cx="2092662" cy="1090390"/>
            <a:chOff x="1987734" y="1843323"/>
            <a:chExt cx="2092662" cy="1090390"/>
          </a:xfrm>
        </p:grpSpPr>
        <p:pic>
          <p:nvPicPr>
            <p:cNvPr id="38" name="图片 37">
              <a:extLst>
                <a:ext uri="{FF2B5EF4-FFF2-40B4-BE49-F238E27FC236}">
                  <a16:creationId xmlns="" xmlns:a16="http://schemas.microsoft.com/office/drawing/2014/main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0" name="表格 39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6678619"/>
              </p:ext>
            </p:extLst>
          </p:nvPr>
        </p:nvGraphicFramePr>
        <p:xfrm>
          <a:off x="895169" y="4653884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值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钱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FFEF7039-5F77-47B2-BC9E-639E581A2BD4}"/>
              </a:ext>
            </a:extLst>
          </p:cNvPr>
          <p:cNvGrpSpPr/>
          <p:nvPr/>
        </p:nvGrpSpPr>
        <p:grpSpPr>
          <a:xfrm>
            <a:off x="3597784" y="4602331"/>
            <a:ext cx="2092662" cy="1090390"/>
            <a:chOff x="1987734" y="1843323"/>
            <a:chExt cx="2092662" cy="1090390"/>
          </a:xfrm>
        </p:grpSpPr>
        <p:pic>
          <p:nvPicPr>
            <p:cNvPr id="42" name="图片 41">
              <a:extLst>
                <a:ext uri="{FF2B5EF4-FFF2-40B4-BE49-F238E27FC236}">
                  <a16:creationId xmlns="" xmlns:a16="http://schemas.microsoft.com/office/drawing/2014/main" id="{0E203C85-087F-4440-AA55-6942D9A56A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43" name="图片 42">
              <a:extLst>
                <a:ext uri="{FF2B5EF4-FFF2-40B4-BE49-F238E27FC236}">
                  <a16:creationId xmlns="" xmlns:a16="http://schemas.microsoft.com/office/drawing/2014/main" id="{2816048E-3D7A-48E7-82FC-D6B37D27E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4" name="表格 43">
            <a:extLst>
              <a:ext uri="{FF2B5EF4-FFF2-40B4-BE49-F238E27FC236}">
                <a16:creationId xmlns="" xmlns:a16="http://schemas.microsoft.com/office/drawing/2014/main" id="{CFFDB2AA-DDCD-4ED1-ABA7-CDB80817AF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0442798"/>
              </p:ext>
            </p:extLst>
          </p:nvPr>
        </p:nvGraphicFramePr>
        <p:xfrm>
          <a:off x="3625277" y="465238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始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终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FF5CF797-AC72-427F-8B52-FDDD84568906}"/>
              </a:ext>
            </a:extLst>
          </p:cNvPr>
          <p:cNvGrpSpPr/>
          <p:nvPr/>
        </p:nvGrpSpPr>
        <p:grpSpPr>
          <a:xfrm>
            <a:off x="6587860" y="4600830"/>
            <a:ext cx="2092662" cy="1090390"/>
            <a:chOff x="1987734" y="1843323"/>
            <a:chExt cx="2092662" cy="1090390"/>
          </a:xfrm>
        </p:grpSpPr>
        <p:pic>
          <p:nvPicPr>
            <p:cNvPr id="46" name="图片 45">
              <a:extLst>
                <a:ext uri="{FF2B5EF4-FFF2-40B4-BE49-F238E27FC236}">
                  <a16:creationId xmlns="" xmlns:a16="http://schemas.microsoft.com/office/drawing/2014/main" id="{42AB4C4D-4B86-4BD0-ACE5-53F36E8FB4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47" name="图片 46">
              <a:extLst>
                <a:ext uri="{FF2B5EF4-FFF2-40B4-BE49-F238E27FC236}">
                  <a16:creationId xmlns="" xmlns:a16="http://schemas.microsoft.com/office/drawing/2014/main" id="{278BF750-CBE9-4CEE-9006-611959DE9A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8" name="表格 47">
            <a:extLst>
              <a:ext uri="{FF2B5EF4-FFF2-40B4-BE49-F238E27FC236}">
                <a16:creationId xmlns="" xmlns:a16="http://schemas.microsoft.com/office/drawing/2014/main" id="{A00D69DE-EA5B-40AB-B17A-647389FB4A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1231786"/>
              </p:ext>
            </p:extLst>
          </p:nvPr>
        </p:nvGraphicFramePr>
        <p:xfrm>
          <a:off x="6615353" y="4650882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神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弓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49" name="组合 48">
            <a:extLst>
              <a:ext uri="{FF2B5EF4-FFF2-40B4-BE49-F238E27FC236}">
                <a16:creationId xmlns="" xmlns:a16="http://schemas.microsoft.com/office/drawing/2014/main" id="{17BB3A1A-7EFC-467E-A83D-EBD4472F741C}"/>
              </a:ext>
            </a:extLst>
          </p:cNvPr>
          <p:cNvGrpSpPr/>
          <p:nvPr/>
        </p:nvGrpSpPr>
        <p:grpSpPr>
          <a:xfrm>
            <a:off x="9294910" y="4601524"/>
            <a:ext cx="2092662" cy="1090390"/>
            <a:chOff x="1987734" y="1843323"/>
            <a:chExt cx="2092662" cy="1090390"/>
          </a:xfrm>
        </p:grpSpPr>
        <p:pic>
          <p:nvPicPr>
            <p:cNvPr id="50" name="图片 49">
              <a:extLst>
                <a:ext uri="{FF2B5EF4-FFF2-40B4-BE49-F238E27FC236}">
                  <a16:creationId xmlns="" xmlns:a16="http://schemas.microsoft.com/office/drawing/2014/main" id="{68428522-9FD5-4D8B-B2F7-7EA6CB0B87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51" name="图片 50">
              <a:extLst>
                <a:ext uri="{FF2B5EF4-FFF2-40B4-BE49-F238E27FC236}">
                  <a16:creationId xmlns="" xmlns:a16="http://schemas.microsoft.com/office/drawing/2014/main" id="{38D04140-6776-4EA2-8E8C-67FFB6B624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52" name="表格 51">
            <a:extLst>
              <a:ext uri="{FF2B5EF4-FFF2-40B4-BE49-F238E27FC236}">
                <a16:creationId xmlns="" xmlns:a16="http://schemas.microsoft.com/office/drawing/2014/main" id="{6D6FF117-F6B6-4A1D-9DF2-B67AE810DD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673060"/>
              </p:ext>
            </p:extLst>
          </p:nvPr>
        </p:nvGraphicFramePr>
        <p:xfrm>
          <a:off x="9322403" y="4651576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供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应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33421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900477" cy="361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4000">
                <a:latin typeface="Calibri"/>
                <a:ea typeface="方正黑体_GBK"/>
                <a:cs typeface="Times New Roman"/>
              </a:rPr>
              <a:t>二、用</a:t>
            </a:r>
            <a:r>
              <a:rPr lang="en-US" altLang="zh-CN" sz="40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4000">
                <a:latin typeface="Calibri"/>
                <a:ea typeface="方正楷体_GBK"/>
                <a:cs typeface="Times New Roman"/>
              </a:rPr>
              <a:t>\</a:t>
            </a:r>
            <a:r>
              <a:rPr lang="en-US" altLang="zh-CN" sz="40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4000">
                <a:latin typeface="Calibri"/>
                <a:ea typeface="方正黑体_GBK"/>
                <a:cs typeface="Times New Roman"/>
              </a:rPr>
              <a:t>划去每组中不同类的一个。</a:t>
            </a:r>
            <a:endParaRPr lang="zh-CN" altLang="zh-CN" sz="40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40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40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4000">
                <a:latin typeface="Calibri"/>
                <a:ea typeface="方正楷体_GBK"/>
                <a:cs typeface="Times New Roman"/>
              </a:rPr>
              <a:t>字义和火有关</a:t>
            </a:r>
            <a:r>
              <a:rPr lang="en-US" altLang="zh-CN" sz="400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4000">
                <a:latin typeface="Calibri"/>
                <a:ea typeface="方正楷体_GBK"/>
                <a:cs typeface="Times New Roman"/>
              </a:rPr>
              <a:t>烈　伙　炊　蒸　熨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40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40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4000">
                <a:latin typeface="Calibri"/>
                <a:ea typeface="方正楷体_GBK"/>
                <a:cs typeface="Times New Roman"/>
              </a:rPr>
              <a:t>字义和冰冷有关</a:t>
            </a:r>
            <a:r>
              <a:rPr lang="en-US" altLang="zh-CN" sz="400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4000">
                <a:latin typeface="Calibri"/>
                <a:ea typeface="方正楷体_GBK"/>
                <a:cs typeface="Times New Roman"/>
              </a:rPr>
              <a:t>冰　凉　江　冻　寒</a:t>
            </a:r>
            <a:endParaRPr lang="zh-CN" altLang="zh-CN" sz="4000">
              <a:effectLst/>
              <a:latin typeface="Calibri"/>
              <a:ea typeface="方正楷体_GBK"/>
              <a:cs typeface="Times New Roman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5260012" y="2666749"/>
            <a:ext cx="424523" cy="42452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6723854" y="3877928"/>
            <a:ext cx="424523" cy="42452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三、仿照例句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补充句子。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书宋_GBK"/>
                <a:cs typeface="Times New Roman"/>
              </a:rPr>
              <a:t>例</a:t>
            </a:r>
            <a:r>
              <a:rPr lang="en-US" altLang="zh-CN" sz="360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小乐开心极了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蹦蹦跳跳地去帮妈妈取快递。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奶奶担心极了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地回到家。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玲玲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极了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支支吾吾地说不出话来。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小猫高兴极了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姐姐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极了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哭哭啼啼地回家去。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1936129" y="2205719"/>
            <a:ext cx="40725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···· ····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02821" y="2597503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急急忙忙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31472" y="340025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紧张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94681" y="4236804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连蹦带跳地跑过来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31472" y="503088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伤心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4268"/>
            <a:ext cx="1100645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四、口语交际。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你看过哪些动画片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?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哪一部给你留下深刻的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印象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?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60" y="2614596"/>
            <a:ext cx="1120126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22313" algn="just">
              <a:lnSpc>
                <a:spcPct val="150000"/>
              </a:lnSpc>
            </a:pP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我看过的动画片有《熊出没》</a:t>
            </a:r>
            <a:r>
              <a:rPr lang="zh-CN" altLang="zh-CN" sz="3600" b="1">
                <a:solidFill>
                  <a:srgbClr val="E72582"/>
                </a:solidFill>
                <a:ea typeface="Calibri"/>
                <a:cs typeface="Times New Roman"/>
              </a:rPr>
              <a:t> 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《汪汪队》</a:t>
            </a:r>
            <a:r>
              <a:rPr lang="zh-CN" altLang="zh-CN" sz="3600" b="1">
                <a:solidFill>
                  <a:srgbClr val="E72582"/>
                </a:solidFill>
                <a:ea typeface="Calibri"/>
                <a:cs typeface="Times New Roman"/>
              </a:rPr>
              <a:t> 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《西游记》等。其中给我留下深刻印象的是《西游记》。片中的孙悟空能斩妖除魔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无所不能。这部动画片不仅十分好看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还很有意义。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210</Words>
  <Application>Microsoft Office PowerPoint</Application>
  <PresentationFormat>自定义</PresentationFormat>
  <Paragraphs>51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5" baseType="lpstr">
      <vt:lpstr>Arial</vt:lpstr>
      <vt:lpstr>宋体</vt:lpstr>
      <vt:lpstr>方正楷体_GBK</vt:lpstr>
      <vt:lpstr>方正黑体_GBK</vt:lpstr>
      <vt:lpstr>微软雅黑</vt:lpstr>
      <vt:lpstr>汉仪雅酷黑 95W</vt:lpstr>
      <vt:lpstr>NEU-BZ</vt:lpstr>
      <vt:lpstr>方正隶变_GBK</vt:lpstr>
      <vt:lpstr>方正小标宋_GBK</vt:lpstr>
      <vt:lpstr>Wingdings</vt:lpstr>
      <vt:lpstr>方正仿宋_GBK</vt:lpstr>
      <vt:lpstr>方正大标宋简体</vt:lpstr>
      <vt:lpstr>方正书宋_GBK</vt:lpstr>
      <vt:lpstr>方正大标宋_GBK</vt:lpstr>
      <vt:lpstr>NEU-HZ</vt:lpstr>
      <vt:lpstr>华文宋体</vt:lpstr>
      <vt:lpstr>Times New Roman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250</cp:revision>
  <dcterms:created xsi:type="dcterms:W3CDTF">2019-06-19T02:08:00Z</dcterms:created>
  <dcterms:modified xsi:type="dcterms:W3CDTF">2026-03-20T02:09:21Z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