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楷体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大标宋简体" charset="-122"/>
      <p:regular r:id="rId26"/>
    </p:embeddedFont>
    <p:embeddedFont>
      <p:font typeface="方正大标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画 杨 桃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71" y="1716011"/>
            <a:ext cx="10193840" cy="339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754086" y="2242251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811236"/>
              </p:ext>
            </p:extLst>
          </p:nvPr>
        </p:nvGraphicFramePr>
        <p:xfrm>
          <a:off x="781579" y="229230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399970" y="2240750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844988"/>
              </p:ext>
            </p:extLst>
          </p:nvPr>
        </p:nvGraphicFramePr>
        <p:xfrm>
          <a:off x="3427463" y="229080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065182" y="2239249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315128"/>
              </p:ext>
            </p:extLst>
          </p:nvPr>
        </p:nvGraphicFramePr>
        <p:xfrm>
          <a:off x="6092675" y="228930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8748168" y="2239943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565817"/>
              </p:ext>
            </p:extLst>
          </p:nvPr>
        </p:nvGraphicFramePr>
        <p:xfrm>
          <a:off x="8775661" y="228999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762102" y="3970843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511701"/>
              </p:ext>
            </p:extLst>
          </p:nvPr>
        </p:nvGraphicFramePr>
        <p:xfrm>
          <a:off x="789595" y="402089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407986" y="3969342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234376"/>
              </p:ext>
            </p:extLst>
          </p:nvPr>
        </p:nvGraphicFramePr>
        <p:xfrm>
          <a:off x="3435479" y="401939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073198" y="3967841"/>
            <a:ext cx="2092662" cy="1090390"/>
            <a:chOff x="1987734" y="1843323"/>
            <a:chExt cx="2092662" cy="1090390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7" name="表格 46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785356"/>
              </p:ext>
            </p:extLst>
          </p:nvPr>
        </p:nvGraphicFramePr>
        <p:xfrm>
          <a:off x="6100691" y="401789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8756184" y="3968535"/>
            <a:ext cx="2092662" cy="1090390"/>
            <a:chOff x="1987734" y="1843323"/>
            <a:chExt cx="2092662" cy="1090390"/>
          </a:xfrm>
        </p:grpSpPr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1" name="表格 50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545747"/>
              </p:ext>
            </p:extLst>
          </p:nvPr>
        </p:nvGraphicFramePr>
        <p:xfrm>
          <a:off x="8783677" y="40185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3085" y="861094"/>
            <a:ext cx="10872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喜悦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赏心悦目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哈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视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实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88098" y="23358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哈欠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4958" y="233581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哈哈大笑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7926" y="344272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审视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2779" y="345643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视而不见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0130" y="347712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30045" y="347712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老老实实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72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4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哈哈大笑　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认认真真　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4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0328" y="217671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恋恋不舍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6" y="21767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井井有条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38141" y="319846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平平安安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5999" y="2859614"/>
            <a:ext cx="1928733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明明白白</a:t>
            </a:r>
            <a:endParaRPr lang="zh-CN" altLang="zh-CN" sz="34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770301"/>
            <a:ext cx="10912508" cy="4524315"/>
            <a:chOff x="505460" y="866557"/>
            <a:chExt cx="10912508" cy="4524315"/>
          </a:xfrm>
        </p:grpSpPr>
        <p:sp>
          <p:nvSpPr>
            <p:cNvPr id="3" name="矩形 2"/>
            <p:cNvSpPr/>
            <p:nvPr/>
          </p:nvSpPr>
          <p:spPr>
            <a:xfrm>
              <a:off x="505460" y="866557"/>
              <a:ext cx="10912508" cy="452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四、加标点。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杨桃是这个样子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吗</a:t>
              </a:r>
              <a:r>
                <a:rPr lang="en-US" altLang="zh-CN" sz="3600" smtClean="0">
                  <a:solidFill>
                    <a:srgbClr val="A46AA6"/>
                  </a:solidFill>
                  <a:latin typeface="方正楷体_GBK"/>
                  <a:ea typeface="方正楷体_GBK"/>
                  <a:cs typeface="Times New Roman"/>
                </a:rPr>
                <a:t>  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那么</a:t>
              </a:r>
              <a:r>
                <a:rPr lang="en-US" altLang="zh-CN" sz="3600" smtClean="0">
                  <a:solidFill>
                    <a:srgbClr val="A46AA6"/>
                  </a:solidFill>
                  <a:latin typeface="方正楷体_GBK"/>
                  <a:ea typeface="方正楷体_GBK"/>
                  <a:cs typeface="Times New Roman"/>
                </a:rPr>
                <a:t> 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像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什么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呢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3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倒不如说是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五角星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吧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108480" y="2245849"/>
              <a:ext cx="758920" cy="73035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852012" y="3404936"/>
              <a:ext cx="758920" cy="73035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94948" y="3404936"/>
              <a:ext cx="758920" cy="73035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108480" y="4411578"/>
              <a:ext cx="758920" cy="730350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5176797" y="217670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0329" y="336607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94342" y="336607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16628" y="4358432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五、根据意思选词语填空。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和颜悦色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视而不见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赏心悦目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看到美好的景物而心情舒畅、愉快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形容态度和蔼可亲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不重视</a:t>
            </a:r>
            <a:r>
              <a:rPr lang="en-US" altLang="zh-CN" sz="3400">
                <a:latin typeface="方正楷体_GBK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睁着眼睛却装没看见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方正楷体_GBK"/>
                <a:cs typeface="Times New Roman"/>
              </a:rPr>
              <a:t>(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131816" y="26640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4975" y="34340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21163" y="41559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162</Words>
  <Application>Microsoft Office PowerPoint</Application>
  <PresentationFormat>自定义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方正仿宋_GBK</vt:lpstr>
      <vt:lpstr>方正隶变_GBK</vt:lpstr>
      <vt:lpstr>NEU-BZ</vt:lpstr>
      <vt:lpstr>Times New Roman</vt:lpstr>
      <vt:lpstr>汉仪雅酷黑 95W</vt:lpstr>
      <vt:lpstr>Calibri</vt:lpstr>
      <vt:lpstr>方正小标宋_GBK</vt:lpstr>
      <vt:lpstr>NEU-HZ</vt:lpstr>
      <vt:lpstr>方正楷体_GBK</vt:lpstr>
      <vt:lpstr>方正黑体_GBK</vt:lpstr>
      <vt:lpstr>微软雅黑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2026-03-19T01:04:31Z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