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大标宋简体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NEU-XT" pitchFamily="18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华文宋体" pitchFamily="2" charset="-122"/>
      <p:regular r:id="rId23"/>
    </p:embeddedFont>
    <p:embeddedFont>
      <p:font typeface="方正楷体_GBK" pitchFamily="65" charset="-122"/>
      <p:regular r:id="rId24"/>
    </p:embeddedFont>
    <p:embeddedFont>
      <p:font typeface="方正仿宋_GBK" pitchFamily="65" charset="-122"/>
      <p:regular r:id="rId25"/>
    </p:embeddedFont>
    <p:embeddedFont>
      <p:font typeface="方正小标宋_GBK" pitchFamily="65" charset="-122"/>
      <p:regular r:id="rId26"/>
    </p:embeddedFont>
    <p:embeddedFont>
      <p:font typeface="NEU-HZ" pitchFamily="2" charset="-122"/>
      <p:regular r:id="rId27"/>
      <p: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黄帝的传说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41079"/>
            <a:ext cx="10720003" cy="3627175"/>
            <a:chOff x="505459" y="841079"/>
            <a:chExt cx="10720003" cy="3627175"/>
          </a:xfrm>
        </p:grpSpPr>
        <p:sp>
          <p:nvSpPr>
            <p:cNvPr id="3" name="矩形 2"/>
            <p:cNvSpPr/>
            <p:nvPr/>
          </p:nvSpPr>
          <p:spPr>
            <a:xfrm>
              <a:off x="505459" y="841079"/>
              <a:ext cx="10720003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一、给加点字选择正确的读音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打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得靠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dé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děi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	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得到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dé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děi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相传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chuán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zhuàn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传记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chuán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zhuàn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等待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dāi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dài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	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待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在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dāi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dài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59" y="2153881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08687" y="2137728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5" y="2960181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11776" y="2936116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70893" y="3821923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20718" y="3809890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749140" y="19489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160721" y="19489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462312" y="27514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567040" y="27514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833364" y="359862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269009" y="35745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422731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504575"/>
              </p:ext>
            </p:extLst>
          </p:nvPr>
        </p:nvGraphicFramePr>
        <p:xfrm>
          <a:off x="937995" y="247278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421230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297671"/>
              </p:ext>
            </p:extLst>
          </p:nvPr>
        </p:nvGraphicFramePr>
        <p:xfrm>
          <a:off x="3704199" y="247128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419729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645437"/>
              </p:ext>
            </p:extLst>
          </p:nvPr>
        </p:nvGraphicFramePr>
        <p:xfrm>
          <a:off x="6489731" y="246978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420423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053613"/>
              </p:ext>
            </p:extLst>
          </p:nvPr>
        </p:nvGraphicFramePr>
        <p:xfrm>
          <a:off x="9184749" y="247047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21"/>
          <a:stretch/>
        </p:blipFill>
        <p:spPr bwMode="auto">
          <a:xfrm>
            <a:off x="668251" y="1778998"/>
            <a:ext cx="10711113" cy="591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04"/>
          <a:stretch/>
        </p:blipFill>
        <p:spPr bwMode="auto">
          <a:xfrm>
            <a:off x="740442" y="3729765"/>
            <a:ext cx="10711113" cy="59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1006546" y="4346731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062346"/>
              </p:ext>
            </p:extLst>
          </p:nvPr>
        </p:nvGraphicFramePr>
        <p:xfrm>
          <a:off x="1034039" y="439678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772750" y="4345230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61123"/>
              </p:ext>
            </p:extLst>
          </p:nvPr>
        </p:nvGraphicFramePr>
        <p:xfrm>
          <a:off x="3800243" y="439528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558282" y="4343729"/>
            <a:ext cx="2092662" cy="1090390"/>
            <a:chOff x="1987734" y="1843323"/>
            <a:chExt cx="2092662" cy="1090390"/>
          </a:xfrm>
        </p:grpSpPr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8" name="表格 47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643727"/>
              </p:ext>
            </p:extLst>
          </p:nvPr>
        </p:nvGraphicFramePr>
        <p:xfrm>
          <a:off x="6585775" y="439378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253300" y="4344423"/>
            <a:ext cx="2092662" cy="1090390"/>
            <a:chOff x="1987734" y="1843323"/>
            <a:chExt cx="2092662" cy="1090390"/>
          </a:xfrm>
        </p:grpSpPr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2" name="表格 51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028131"/>
              </p:ext>
            </p:extLst>
          </p:nvPr>
        </p:nvGraphicFramePr>
        <p:xfrm>
          <a:off x="9280793" y="439447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供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召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从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洪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招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居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95080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众人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22275" y="190267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提供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22275" y="27602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洪水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49697" y="18940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召开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49697" y="27516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招手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8675" y="189401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启发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08675" y="27429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居中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7786"/>
            <a:ext cx="1100645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四、选词填空。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5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仿宋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忽然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果然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 smtClean="0">
              <a:latin typeface="Calibri"/>
              <a:ea typeface="方正仿宋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发明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发现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 smtClean="0">
              <a:latin typeface="Calibri"/>
              <a:ea typeface="方正仿宋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改变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改进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1779248" y="1379046"/>
            <a:ext cx="878447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刮起了一阵大风。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事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是他干的。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小东脸色很差。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科学家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了无人驾驶的汽车。</a:t>
            </a:r>
          </a:p>
          <a:p>
            <a:pPr>
              <a:lnSpc>
                <a:spcPct val="150000"/>
              </a:lnSpc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工人们</a:t>
            </a:r>
            <a:r>
              <a:rPr lang="en-US" altLang="zh-CN" sz="3600" smtClean="0">
                <a:latin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了糖的生产工艺。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 5G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网络</a:t>
            </a:r>
            <a:r>
              <a:rPr lang="en-US" altLang="zh-CN" sz="3600" smtClean="0">
                <a:latin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着人们的生活。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3400381" y="15898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忽然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45549" y="243712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果然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23501" y="323746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5549" y="40683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45549" y="48985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改进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4379" y="571668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改变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491" y="1662898"/>
            <a:ext cx="1090629" cy="127280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5507" y="3295234"/>
            <a:ext cx="1090629" cy="127280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3523" y="4939602"/>
            <a:ext cx="1090629" cy="127280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151</Words>
  <Application>Microsoft Office PowerPoint</Application>
  <PresentationFormat>自定义</PresentationFormat>
  <Paragraphs>77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微软雅黑</vt:lpstr>
      <vt:lpstr>汉仪雅酷黑 95W</vt:lpstr>
      <vt:lpstr>方正大标宋简体</vt:lpstr>
      <vt:lpstr>楷体</vt:lpstr>
      <vt:lpstr>NEU-BZ</vt:lpstr>
      <vt:lpstr>NEU-XT</vt:lpstr>
      <vt:lpstr>Calibri</vt:lpstr>
      <vt:lpstr>方正黑体_GBK</vt:lpstr>
      <vt:lpstr>Wingdings</vt:lpstr>
      <vt:lpstr>方正大标宋_GBK</vt:lpstr>
      <vt:lpstr>方正隶变_GBK</vt:lpstr>
      <vt:lpstr>Times New Roman</vt:lpstr>
      <vt:lpstr>华文宋体</vt:lpstr>
      <vt:lpstr>方正楷体_GBK</vt:lpstr>
      <vt:lpstr>方正仿宋_GBK</vt:lpstr>
      <vt:lpstr>方正小标宋_GBK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2026-03-20T01:02:26Z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