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5" r:id="rId8"/>
    <p:sldId id="498" r:id="rId9"/>
    <p:sldId id="522" r:id="rId10"/>
    <p:sldId id="529" r:id="rId11"/>
    <p:sldId id="528" r:id="rId12"/>
    <p:sldId id="427" r:id="rId13"/>
  </p:sldIdLst>
  <p:sldSz cx="12192000" cy="6858000"/>
  <p:notesSz cx="6858000" cy="9144000"/>
  <p:embeddedFontLs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书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大标宋简体" charset="-122"/>
      <p:regular r:id="rId26"/>
    </p:embeddedFont>
    <p:embeddedFont>
      <p:font typeface="NEU-XT" pitchFamily="18" charset="-122"/>
      <p:regular r:id="rId27"/>
    </p:embeddedFont>
    <p:embeddedFont>
      <p:font typeface="方正仿宋_GBK" pitchFamily="65" charset="-122"/>
      <p:regular r:id="rId28"/>
    </p:embeddedFont>
    <p:embeddedFont>
      <p:font typeface="微软雅黑" pitchFamily="34" charset="-122"/>
      <p:regular r:id="rId29"/>
      <p:bold r:id="rId30"/>
    </p:embeddedFont>
    <p:embeddedFont>
      <p:font typeface="方正楷体_GBK" pitchFamily="65" charset="-122"/>
      <p:regular r:id="rId31"/>
    </p:embeddedFont>
    <p:embeddedFont>
      <p:font typeface="NEU-HZ" pitchFamily="2" charset="-122"/>
      <p:regular r:id="rId32"/>
      <p:italic r:id="rId33"/>
    </p:embeddedFont>
    <p:embeddedFont>
      <p:font typeface="方正黑体_GBK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2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24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大禹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治水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084" y="1690624"/>
            <a:ext cx="112575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禹吸取了鲧失败的教训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采用疏导的办法治水。他不辞劳苦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跟成千上万的人一起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开山凿石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疏通了很多河道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让洪水通过河道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最后流到大海里去。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禹离开家乡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一去就是十三年。据说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他一心治水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到处奔波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曾经多次路过自己家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都没有走进家门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看一看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5460" y="3319807"/>
            <a:ext cx="10970359" cy="1636295"/>
            <a:chOff x="505460" y="3319807"/>
            <a:chExt cx="10970359" cy="1636295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547183" y="4137957"/>
              <a:ext cx="10928636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10443315" y="3319807"/>
              <a:ext cx="1032504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505460" y="4956102"/>
              <a:ext cx="7170687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7848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13084" y="861094"/>
            <a:ext cx="11425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选文第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段说禹一心治水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路过家门而不入的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读完后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你想对禹说什么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课文中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鲧和禹的治水方法分别是什么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谁的方法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好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1869" y="112062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2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578" y="2551837"/>
            <a:ext cx="1088220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谢谢你禹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你那大公无私的精神值得我们学习。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7998" y="4260100"/>
            <a:ext cx="11541390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鲧的方法是筑坝挡水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禹是疏通河道。禹的方法好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科学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305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4358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fàn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làn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冲毁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dú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shé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失败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chōnɡ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huǐ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泛滥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shī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bài	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毒蛇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ɡōnɡ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jì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恢复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shū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tōnɡ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驱赶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huī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fù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功绩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qū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ɡǎn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疏通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662857" y="2654326"/>
            <a:ext cx="0" cy="2988485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52664" y="2971800"/>
            <a:ext cx="2251429" cy="7954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621178" y="2971800"/>
            <a:ext cx="1582915" cy="8773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52664" y="4643281"/>
            <a:ext cx="2251429" cy="7829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774272" y="4643281"/>
            <a:ext cx="2429821" cy="7904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485854" y="2971800"/>
            <a:ext cx="2259725" cy="7954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437726" y="2971800"/>
            <a:ext cx="2307853" cy="8435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882896" y="4643281"/>
            <a:ext cx="1862683" cy="7904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485854" y="4643281"/>
            <a:ext cx="2259725" cy="7904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22" b="68734"/>
          <a:stretch/>
        </p:blipFill>
        <p:spPr bwMode="auto">
          <a:xfrm>
            <a:off x="166709" y="1556654"/>
            <a:ext cx="11988801" cy="15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78" t="1248" b="68734"/>
          <a:stretch/>
        </p:blipFill>
        <p:spPr bwMode="auto">
          <a:xfrm>
            <a:off x="529897" y="3234667"/>
            <a:ext cx="2036814" cy="1524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57" r="33832" b="35477"/>
          <a:stretch/>
        </p:blipFill>
        <p:spPr bwMode="auto">
          <a:xfrm>
            <a:off x="2566711" y="3224503"/>
            <a:ext cx="9280443" cy="1511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60" t="47661" b="39434"/>
          <a:stretch/>
        </p:blipFill>
        <p:spPr bwMode="auto">
          <a:xfrm>
            <a:off x="272806" y="5385928"/>
            <a:ext cx="4732199" cy="655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" t="69851" r="55486"/>
          <a:stretch/>
        </p:blipFill>
        <p:spPr bwMode="auto">
          <a:xfrm>
            <a:off x="5213224" y="4785094"/>
            <a:ext cx="6206932" cy="153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496471" y="55719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2800" b="1"/>
          </a:p>
        </p:txBody>
      </p:sp>
      <p:grpSp>
        <p:nvGrpSpPr>
          <p:cNvPr id="17" name="组合 16"/>
          <p:cNvGrpSpPr/>
          <p:nvPr/>
        </p:nvGrpSpPr>
        <p:grpSpPr>
          <a:xfrm>
            <a:off x="993696" y="2099351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858579"/>
              </p:ext>
            </p:extLst>
          </p:nvPr>
        </p:nvGraphicFramePr>
        <p:xfrm>
          <a:off x="1021189" y="214940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3601090" y="2096236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981667"/>
              </p:ext>
            </p:extLst>
          </p:nvPr>
        </p:nvGraphicFramePr>
        <p:xfrm>
          <a:off x="3628583" y="214628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5773923" y="2096236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062689"/>
              </p:ext>
            </p:extLst>
          </p:nvPr>
        </p:nvGraphicFramePr>
        <p:xfrm>
          <a:off x="5801416" y="214628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9706219" y="2049530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914321"/>
              </p:ext>
            </p:extLst>
          </p:nvPr>
        </p:nvGraphicFramePr>
        <p:xfrm>
          <a:off x="9733712" y="209958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500051" y="3695887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103969"/>
              </p:ext>
            </p:extLst>
          </p:nvPr>
        </p:nvGraphicFramePr>
        <p:xfrm>
          <a:off x="527544" y="374593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7932978" y="3741212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109288"/>
              </p:ext>
            </p:extLst>
          </p:nvPr>
        </p:nvGraphicFramePr>
        <p:xfrm>
          <a:off x="7960471" y="379126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4973350" y="5288332"/>
            <a:ext cx="4119833" cy="1090391"/>
            <a:chOff x="1913925" y="3341382"/>
            <a:chExt cx="4119833" cy="1090391"/>
          </a:xfrm>
        </p:grpSpPr>
        <p:grpSp>
          <p:nvGrpSpPr>
            <p:cNvPr id="42" name="组合 41"/>
            <p:cNvGrpSpPr/>
            <p:nvPr/>
          </p:nvGrpSpPr>
          <p:grpSpPr>
            <a:xfrm>
              <a:off x="1913925" y="3341382"/>
              <a:ext cx="3107963" cy="1090391"/>
              <a:chOff x="2298735" y="2693682"/>
              <a:chExt cx="3107963" cy="1090391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298735" y="2693683"/>
                <a:ext cx="2092662" cy="1090390"/>
                <a:chOff x="1987734" y="1843323"/>
                <a:chExt cx="2092662" cy="1090390"/>
              </a:xfrm>
            </p:grpSpPr>
            <p:pic>
              <p:nvPicPr>
                <p:cNvPr id="46" name="图片 45">
                  <a:extLst>
                    <a:ext uri="{FF2B5EF4-FFF2-40B4-BE49-F238E27FC236}">
                      <a16:creationId xmlns="" xmlns:a16="http://schemas.microsoft.com/office/drawing/2014/main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6422" t="5749" r="8370" b="5426"/>
                <a:stretch/>
              </p:blipFill>
              <p:spPr>
                <a:xfrm>
                  <a:off x="1987734" y="1844824"/>
                  <a:ext cx="1077362" cy="1088889"/>
                </a:xfrm>
                <a:prstGeom prst="rect">
                  <a:avLst/>
                </a:prstGeom>
              </p:spPr>
            </p:pic>
            <p:pic>
              <p:nvPicPr>
                <p:cNvPr id="47" name="图片 46">
                  <a:extLst>
                    <a:ext uri="{FF2B5EF4-FFF2-40B4-BE49-F238E27FC236}">
                      <a16:creationId xmlns="" xmlns:a16="http://schemas.microsoft.com/office/drawing/2014/main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10125" t="5749" r="8370" b="5426"/>
                <a:stretch/>
              </p:blipFill>
              <p:spPr>
                <a:xfrm>
                  <a:off x="3049855" y="1843323"/>
                  <a:ext cx="1030541" cy="1088889"/>
                </a:xfrm>
                <a:prstGeom prst="rect">
                  <a:avLst/>
                </a:prstGeom>
              </p:spPr>
            </p:pic>
          </p:grpSp>
          <p:pic>
            <p:nvPicPr>
              <p:cNvPr id="45" name="图片 44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125" t="5749" r="8370" b="5426"/>
              <a:stretch/>
            </p:blipFill>
            <p:spPr>
              <a:xfrm>
                <a:off x="4376157" y="2693682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5003217" y="3342884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17231"/>
              </p:ext>
            </p:extLst>
          </p:nvPr>
        </p:nvGraphicFramePr>
        <p:xfrm>
          <a:off x="4982529" y="5335099"/>
          <a:ext cx="41106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76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76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7664"/>
                <a:gridCol w="1027664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幸福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灾难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恢复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洪水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无数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日子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治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服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房屋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痛苦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教训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冲毁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猛兽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失败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生活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驱赶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生产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99454" y="2236965"/>
            <a:ext cx="2271757" cy="7477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35047" y="1871831"/>
            <a:ext cx="0" cy="2951924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99453" y="2236965"/>
            <a:ext cx="2271757" cy="8039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99452" y="3905344"/>
            <a:ext cx="2271757" cy="7477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99451" y="3905344"/>
            <a:ext cx="2271757" cy="7477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940422" y="2220928"/>
            <a:ext cx="2889378" cy="243220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940422" y="2236965"/>
            <a:ext cx="2793125" cy="8039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940422" y="3040905"/>
            <a:ext cx="2793125" cy="8484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959572" y="3889307"/>
            <a:ext cx="2773975" cy="7959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47799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四、根据课文内容选择正确的答案序号。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大禹治水时用的方法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筑坝挡水。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请神仙帮忙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把洪水引到大海里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大禹治水一共用了多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少年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?(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十三年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三十年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三年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十年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大禹治水时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三过家门而不入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的原因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他不想念家人。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治水工作忙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放心不下老百姓。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14073" y="195080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06975" y="35991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66747" y="51391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1050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做句子。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洪水把房屋冲毁了。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房屋被洪水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冲毁</a:t>
            </a: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了</a:t>
            </a:r>
            <a:r>
              <a:rPr lang="zh-CN" altLang="en-US" sz="3600" u="sng" smtClean="0">
                <a:latin typeface="Calibri"/>
                <a:ea typeface="方正仿宋_GBK"/>
                <a:cs typeface="Times New Roman"/>
              </a:rPr>
              <a:t>。   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大禹把洪水治服了。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洪水把老百姓害苦了。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 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6356554" y="3173065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洪水被大禹治服了。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25722" y="433305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老百姓被洪水害苦了。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859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六、根据课文内容重新排列下面的句子。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禹继续治水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曾三过家门而不入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到处奔波。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很久很久以前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洪水经常泛滥。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鲧用筑坝挡水的办法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没有治好洪水。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禹带领百姓恢复生产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大家过上了幸福的生活。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禹用疏导的方法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带领人们治好了洪水。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9480" y="274471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0503" y="3538971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0503" y="1890645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503" y="527184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2534" y="438118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5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084" y="1690624"/>
            <a:ext cx="112575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禹吸取了鲧失败的教训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采用疏导的办法治水。他不辞劳苦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跟成千上万的人一起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开山凿石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疏通了很多河道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让洪水通过河道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最后流到大海里去。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禹离开家乡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一去就是十三年。据说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他一心治水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到处奔波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曾经多次路过自己家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都没有走进家门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看一看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13084" y="861094"/>
            <a:ext cx="11425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选文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共有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第一段主要写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在文中画出禹是如何治水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2866722" y="1132656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2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25914" y="988277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禹是如何治水的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540</Words>
  <Application>Microsoft Office PowerPoint</Application>
  <PresentationFormat>自定义</PresentationFormat>
  <Paragraphs>100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Arial</vt:lpstr>
      <vt:lpstr>宋体</vt:lpstr>
      <vt:lpstr>方正隶变_GBK</vt:lpstr>
      <vt:lpstr>Wingdings</vt:lpstr>
      <vt:lpstr>方正小标宋_GBK</vt:lpstr>
      <vt:lpstr>NEU-BZ</vt:lpstr>
      <vt:lpstr>方正书宋_GBK</vt:lpstr>
      <vt:lpstr>方正大标宋_GBK</vt:lpstr>
      <vt:lpstr>Times New Roman</vt:lpstr>
      <vt:lpstr>Calibri</vt:lpstr>
      <vt:lpstr>方正大标宋简体</vt:lpstr>
      <vt:lpstr>NEU-XT</vt:lpstr>
      <vt:lpstr>方正仿宋_GBK</vt:lpstr>
      <vt:lpstr>微软雅黑</vt:lpstr>
      <vt:lpstr>方正楷体_GBK</vt:lpstr>
      <vt:lpstr>NEU-HZ</vt:lpstr>
      <vt:lpstr>方正黑体_GBK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2026-03-21T08:30:02Z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