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4" r:id="rId7"/>
    <p:sldId id="528" r:id="rId8"/>
    <p:sldId id="530" r:id="rId9"/>
    <p:sldId id="529" r:id="rId10"/>
    <p:sldId id="525" r:id="rId11"/>
    <p:sldId id="531" r:id="rId12"/>
    <p:sldId id="498" r:id="rId13"/>
    <p:sldId id="532" r:id="rId14"/>
    <p:sldId id="535" r:id="rId15"/>
    <p:sldId id="536" r:id="rId16"/>
    <p:sldId id="522" r:id="rId17"/>
    <p:sldId id="537" r:id="rId18"/>
    <p:sldId id="427" r:id="rId19"/>
  </p:sldIdLst>
  <p:sldSz cx="12192000" cy="6858000"/>
  <p:notesSz cx="6858000" cy="9144000"/>
  <p:embeddedFontLst>
    <p:embeddedFont>
      <p:font typeface="微软雅黑" pitchFamily="34" charset="-122"/>
      <p:regular r:id="rId20"/>
      <p:bold r:id="rId21"/>
    </p:embeddedFont>
    <p:embeddedFont>
      <p:font typeface="方正仿宋_GBK" pitchFamily="65" charset="-122"/>
      <p:regular r:id="rId22"/>
    </p:embeddedFont>
    <p:embeddedFont>
      <p:font typeface="NEU-HZ" pitchFamily="2" charset="-122"/>
      <p:regular r:id="rId23"/>
      <p:italic r:id="rId24"/>
    </p:embeddedFont>
    <p:embeddedFont>
      <p:font typeface="方正楷体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大标宋简体" charset="-122"/>
      <p:regular r:id="rId27"/>
    </p:embeddedFont>
    <p:embeddedFont>
      <p:font typeface="方正黑体_GBK" pitchFamily="65" charset="-122"/>
      <p:regular r:id="rId28"/>
    </p:embeddedFont>
    <p:embeddedFont>
      <p:font typeface="NEU-BZ" pitchFamily="2" charset="-122"/>
      <p:regular r:id="rId29"/>
      <p:bold r:id="rId30"/>
      <p:italic r:id="rId31"/>
      <p:boldItalic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方正大标宋_GBK" pitchFamily="65" charset="-122"/>
      <p:regular r:id="rId37"/>
    </p:embeddedFont>
    <p:embeddedFont>
      <p:font typeface="方正小标宋_GBK" pitchFamily="65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12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2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雷雨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61094"/>
            <a:ext cx="114900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补充句子。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闪电越来越亮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雷声越来越响。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越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25468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65140" y="25468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42855" y="25468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46150" y="25829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终点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0703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576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补充句子。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乌云压下来。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满天的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乌云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黑沉沉地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压下来。</a:t>
            </a:r>
            <a:endParaRPr lang="zh-CN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青蛙叫起来。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青蛙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叫起来。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飞走了。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飞走了。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39027" y="24972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碧绿的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66401" y="249728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9027" y="336884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可爱的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66401" y="336883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慢慢地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182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98734"/>
            <a:ext cx="110929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雨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停了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太阳出来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了。一条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彩虹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挂在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天空。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蝉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叫了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蜘蛛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又坐在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网上。池塘里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满了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也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叫起来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文段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共有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9385" y="4333056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6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12956" y="429695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雨停了的景象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0718"/>
            <a:ext cx="113937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文段中描写的景物有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太阳、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、池塘里的水和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。其中动物有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圈出文段中的动词。</a:t>
            </a:r>
            <a:endParaRPr lang="en-US" altLang="zh-CN" sz="360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从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可以看出文段描写的是雨后的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景色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9998" y="9905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81518" y="10162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18064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46539" y="18321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71855" y="18064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26366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1938" y="26366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022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98734"/>
            <a:ext cx="110929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雨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停了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太阳出来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了。一条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彩虹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挂在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天空。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蝉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叫了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蜘蛛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又坐在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网上。池塘里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满了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也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叫起来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文段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共有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9385" y="4333056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6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12956" y="429695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雨停了的景象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769454" y="275996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4052050" y="2692508"/>
            <a:ext cx="965118" cy="642194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7709043" y="2763869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0464275" y="2759965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962767" y="3586133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6096000" y="3610921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8499114" y="3598889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90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0718"/>
            <a:ext cx="113937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文段中描写的景物有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太阳、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、池塘里的水和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。其中动物有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圈出文段中的动词。</a:t>
            </a:r>
            <a:endParaRPr lang="en-US" altLang="zh-CN" sz="360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从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可以看出文段描写的是雨后的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景色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9998" y="9905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81518" y="10162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18064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46539" y="18321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71855" y="18064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26366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1938" y="26366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9871" y="417607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雨停了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26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09532" y="867946"/>
            <a:ext cx="11598309" cy="5473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二、读一读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连一连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并写一写你见过的雨以及当时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的</a:t>
            </a:r>
            <a:r>
              <a:rPr lang="zh-CN" altLang="zh-CN" sz="3600" spc="-150" smtClean="0">
                <a:latin typeface="Calibri"/>
                <a:ea typeface="方正黑体_GBK"/>
                <a:cs typeface="Times New Roman"/>
              </a:rPr>
              <a:t>情景。</a:t>
            </a:r>
            <a:endParaRPr lang="en-US" altLang="zh-CN" sz="3600" spc="-15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毛毛雨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隆隆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的雷声越来越响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哗哗的雨越下越密。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暴雨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pc="-150" smtClean="0">
                <a:latin typeface="Calibri"/>
                <a:ea typeface="方正楷体_GBK"/>
                <a:cs typeface="Times New Roman"/>
              </a:rPr>
              <a:t>转眼间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豆大的雨点落下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但它来得快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去得也快。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雷雨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雨水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倾泻而下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像用瓢泼水一样。</a:t>
            </a:r>
          </a:p>
          <a:p>
            <a:pPr>
              <a:lnSpc>
                <a:spcPct val="20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阵雨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细丝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像牛毛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密密的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听不到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声音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638507" y="2690353"/>
            <a:ext cx="1405482" cy="321715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317072" y="3841729"/>
            <a:ext cx="1726917" cy="10551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266130" y="2690353"/>
            <a:ext cx="1777859" cy="22065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181307" y="3841729"/>
            <a:ext cx="1585956" cy="21018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09532" y="867946"/>
            <a:ext cx="1159830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二、读一读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连一连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并写一写你见过的雨以及当时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的</a:t>
            </a:r>
            <a:r>
              <a:rPr lang="zh-CN" altLang="zh-CN" sz="3600" spc="-150" smtClean="0">
                <a:latin typeface="Calibri"/>
                <a:ea typeface="方正黑体_GBK"/>
                <a:cs typeface="Times New Roman"/>
              </a:rPr>
              <a:t>情景。</a:t>
            </a:r>
            <a:endParaRPr lang="en-US" altLang="zh-CN" sz="3600" spc="-15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我见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过的雨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任写一种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当时的场景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3037202" y="172220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毛毛雨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460" y="2407497"/>
            <a:ext cx="107883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春天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的早上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乡村里白蒙蒙的一片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天上下起了毛毛雨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像细针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像牛毛似的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无声无息地落在人的身上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感觉冰冰凉凉的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十分舒服。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354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464419"/>
            <a:ext cx="1100645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一、拼一拼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写一写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并用</a:t>
            </a:r>
            <a:r>
              <a:rPr lang="en-US" altLang="zh-CN" sz="3600" spc="-15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 spc="-150">
                <a:latin typeface="方正黑体_GBK"/>
                <a:cs typeface="Times New Roman"/>
              </a:rPr>
              <a:t>——</a:t>
            </a:r>
            <a:r>
              <a:rPr lang="en-US" altLang="zh-CN" sz="3600" spc="-15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画出描写雨前景象的句子。</a:t>
            </a:r>
            <a:endParaRPr lang="zh-CN" altLang="en-US" sz="3600" spc="-150"/>
          </a:p>
        </p:txBody>
      </p:sp>
      <p:grpSp>
        <p:nvGrpSpPr>
          <p:cNvPr id="6" name="组合 5"/>
          <p:cNvGrpSpPr/>
          <p:nvPr/>
        </p:nvGrpSpPr>
        <p:grpSpPr>
          <a:xfrm>
            <a:off x="418900" y="2138237"/>
            <a:ext cx="11468300" cy="4443630"/>
            <a:chOff x="418900" y="2092972"/>
            <a:chExt cx="11005903" cy="413501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568" b="67578"/>
            <a:stretch/>
          </p:blipFill>
          <p:spPr bwMode="auto">
            <a:xfrm>
              <a:off x="418900" y="2092972"/>
              <a:ext cx="10563231" cy="1446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87" t="12861" b="70194"/>
            <a:stretch/>
          </p:blipFill>
          <p:spPr bwMode="auto">
            <a:xfrm>
              <a:off x="632492" y="4068668"/>
              <a:ext cx="2714652" cy="755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095" r="43612" b="33790"/>
            <a:stretch/>
          </p:blipFill>
          <p:spPr bwMode="auto">
            <a:xfrm>
              <a:off x="3347145" y="3535074"/>
              <a:ext cx="7498906" cy="1388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39" t="35691" r="1" b="33790"/>
            <a:stretch/>
          </p:blipFill>
          <p:spPr bwMode="auto">
            <a:xfrm>
              <a:off x="505460" y="4866397"/>
              <a:ext cx="6165372" cy="136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043" r="64033"/>
            <a:stretch/>
          </p:blipFill>
          <p:spPr bwMode="auto">
            <a:xfrm>
              <a:off x="6641654" y="4817815"/>
              <a:ext cx="4783149" cy="13810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2731957" y="2593202"/>
            <a:ext cx="2092662" cy="1090390"/>
            <a:chOff x="1987734" y="1843323"/>
            <a:chExt cx="2092662" cy="109039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942051"/>
              </p:ext>
            </p:extLst>
          </p:nvPr>
        </p:nvGraphicFramePr>
        <p:xfrm>
          <a:off x="2759450" y="264325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4833135" y="2585650"/>
            <a:ext cx="1077362" cy="1088889"/>
          </a:xfrm>
          <a:prstGeom prst="rect">
            <a:avLst/>
          </a:prstGeom>
        </p:spPr>
      </p:pic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449124"/>
              </p:ext>
            </p:extLst>
          </p:nvPr>
        </p:nvGraphicFramePr>
        <p:xfrm>
          <a:off x="4860628" y="2634201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黑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5903975" y="2582535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743805"/>
              </p:ext>
            </p:extLst>
          </p:nvPr>
        </p:nvGraphicFramePr>
        <p:xfrm>
          <a:off x="5931468" y="26325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8514303" y="2649081"/>
            <a:ext cx="1077362" cy="1088889"/>
          </a:xfrm>
          <a:prstGeom prst="rect">
            <a:avLst/>
          </a:prstGeom>
        </p:spPr>
      </p:pic>
      <p:graphicFrame>
        <p:nvGraphicFramePr>
          <p:cNvPr id="34" name="表格 33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972752"/>
              </p:ext>
            </p:extLst>
          </p:nvPr>
        </p:nvGraphicFramePr>
        <p:xfrm>
          <a:off x="8541796" y="2697632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压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497330" y="4148682"/>
            <a:ext cx="1077362" cy="1088889"/>
          </a:xfrm>
          <a:prstGeom prst="rect">
            <a:avLst/>
          </a:prstGeom>
        </p:spPr>
      </p:pic>
      <p:graphicFrame>
        <p:nvGraphicFramePr>
          <p:cNvPr id="36" name="表格 35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356996"/>
              </p:ext>
            </p:extLst>
          </p:nvPr>
        </p:nvGraphicFramePr>
        <p:xfrm>
          <a:off x="3524823" y="419723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响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4946566" y="5536802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458525"/>
              </p:ext>
            </p:extLst>
          </p:nvPr>
        </p:nvGraphicFramePr>
        <p:xfrm>
          <a:off x="4974059" y="558685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8420906" y="5547356"/>
            <a:ext cx="1077362" cy="1088889"/>
          </a:xfrm>
          <a:prstGeom prst="rect">
            <a:avLst/>
          </a:prstGeom>
        </p:spPr>
      </p:pic>
      <p:graphicFrame>
        <p:nvGraphicFramePr>
          <p:cNvPr id="42" name="表格 41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966496"/>
              </p:ext>
            </p:extLst>
          </p:nvPr>
        </p:nvGraphicFramePr>
        <p:xfrm>
          <a:off x="8448399" y="559590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迎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0058074" y="5545742"/>
            <a:ext cx="1077362" cy="1088889"/>
          </a:xfrm>
          <a:prstGeom prst="rect">
            <a:avLst/>
          </a:prstGeom>
        </p:spPr>
      </p:pic>
      <p:graphicFrame>
        <p:nvGraphicFramePr>
          <p:cNvPr id="44" name="表格 43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618142"/>
              </p:ext>
            </p:extLst>
          </p:nvPr>
        </p:nvGraphicFramePr>
        <p:xfrm>
          <a:off x="10085567" y="559429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扑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297520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响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3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条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彩虹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444500">
              <a:lnSpc>
                <a:spcPct val="13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蜘蛛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大风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树叶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黑沉沉的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乌云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3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金灿灿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　绿油油的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30677" y="2399344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15500" y="2399344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33056" y="2388999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83732" y="38638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68555" y="38414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76191" y="38638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87560" y="52562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稻子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25060" y="52113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297520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树枝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摆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3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雷声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乌云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彩虹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5076" y="23478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3581" y="24373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1929" y="23514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78560" y="23533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969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三、下列词语字形完全正确的一项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鸟云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庄下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扑来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31039" y="2472874"/>
            <a:ext cx="483778" cy="4026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07175" y="119281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四、找出两组近义词和两组反义词写下来。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渐渐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清新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黑沉沉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亮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浑浊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黑压压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暗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慢慢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近义词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反义词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/>
          </a:p>
        </p:txBody>
      </p:sp>
      <p:grpSp>
        <p:nvGrpSpPr>
          <p:cNvPr id="6" name="组合 5"/>
          <p:cNvGrpSpPr/>
          <p:nvPr/>
        </p:nvGrpSpPr>
        <p:grpSpPr>
          <a:xfrm>
            <a:off x="505460" y="1893537"/>
            <a:ext cx="10758867" cy="617272"/>
            <a:chOff x="505460" y="1893537"/>
            <a:chExt cx="10758867" cy="617272"/>
          </a:xfrm>
        </p:grpSpPr>
        <p:sp>
          <p:nvSpPr>
            <p:cNvPr id="8" name="矩形 7"/>
            <p:cNvSpPr/>
            <p:nvPr/>
          </p:nvSpPr>
          <p:spPr>
            <a:xfrm>
              <a:off x="505460" y="1893541"/>
              <a:ext cx="1090629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936077" y="1893540"/>
              <a:ext cx="1090629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399919" y="1894113"/>
              <a:ext cx="1472870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252783" y="1894113"/>
              <a:ext cx="642692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32096" y="1893539"/>
              <a:ext cx="1090629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173698" y="1893538"/>
              <a:ext cx="1090629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474614" y="1893537"/>
              <a:ext cx="1472870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243257" y="1895256"/>
              <a:ext cx="642692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3048000" y="2552100"/>
            <a:ext cx="308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渐渐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94881" y="2534841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黑沉沉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黑压压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8667" y="33344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清新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cs typeface="Times New Roman"/>
              </a:rPr>
              <a:t>——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浑浊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77410" y="333443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亮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cs typeface="Times New Roman"/>
              </a:rPr>
              <a:t>——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五、词语乐园。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围绕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暴雨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一句话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8539" y="2557424"/>
            <a:ext cx="10780294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午饭过后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天边飘过一团乌云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不一会儿狂风大作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电闪雷鸣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下起了暴雨。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082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095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五、词语乐园。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满天的乌云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黑沉沉地压下来。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这句话中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形容乌云多的词语是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描写乌云颜色的词语是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。对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压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字理解正确的一项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说明乌云很重很重　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说明乌云很密很多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又很黑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70991" y="25523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满天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13938" y="255238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黑沉沉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59642" y="343068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659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00645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六、看图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填上合适的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动词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乌云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下来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彩虹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天上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蜘蛛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下来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树叶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下来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6950" y="31058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5066" y="30834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8306" y="52474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81318" y="52474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落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2052" name="image139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29" y="1764056"/>
            <a:ext cx="1397686" cy="134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image14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138" y="1739992"/>
            <a:ext cx="2062690" cy="134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141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962" y="4024563"/>
            <a:ext cx="1468306" cy="134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142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214" y="3905678"/>
            <a:ext cx="1200538" cy="134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082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619</Words>
  <Application>Microsoft Office PowerPoint</Application>
  <PresentationFormat>自定义</PresentationFormat>
  <Paragraphs>169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微软雅黑</vt:lpstr>
      <vt:lpstr>方正仿宋_GBK</vt:lpstr>
      <vt:lpstr>NEU-HZ</vt:lpstr>
      <vt:lpstr>方正楷体_GBK</vt:lpstr>
      <vt:lpstr>方正隶变_GBK</vt:lpstr>
      <vt:lpstr>方正大标宋简体</vt:lpstr>
      <vt:lpstr>汉仪雅酷黑 95W</vt:lpstr>
      <vt:lpstr>方正黑体_GBK</vt:lpstr>
      <vt:lpstr>NEU-BZ</vt:lpstr>
      <vt:lpstr>Calibri</vt:lpstr>
      <vt:lpstr>Wingdings</vt:lpstr>
      <vt:lpstr>Times New Roman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2026-03-20T09:26:38Z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