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25" r:id="rId7"/>
    <p:sldId id="526" r:id="rId8"/>
    <p:sldId id="527" r:id="rId9"/>
    <p:sldId id="528" r:id="rId10"/>
    <p:sldId id="529" r:id="rId11"/>
    <p:sldId id="498" r:id="rId12"/>
    <p:sldId id="522" r:id="rId13"/>
    <p:sldId id="427" r:id="rId14"/>
  </p:sldIdLst>
  <p:sldSz cx="12192000" cy="6858000"/>
  <p:notesSz cx="6858000" cy="9144000"/>
  <p:embeddedFontLs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方正黑体_GBK" pitchFamily="65" charset="-122"/>
      <p:regular r:id="rId19"/>
    </p:embeddedFont>
    <p:embeddedFont>
      <p:font typeface="方正仿宋_GBK" pitchFamily="65" charset="-122"/>
      <p:regular r:id="rId20"/>
    </p:embeddedFont>
    <p:embeddedFont>
      <p:font typeface="方正小标宋_GBK" pitchFamily="65" charset="-122"/>
      <p:regular r:id="rId21"/>
    </p:embeddedFont>
    <p:embeddedFont>
      <p:font typeface="方正大标宋简体" charset="-122"/>
      <p:regular r:id="rId22"/>
    </p:embeddedFont>
    <p:embeddedFont>
      <p:font typeface="NEU-HZ" pitchFamily="2" charset="-122"/>
      <p:regular r:id="rId23"/>
      <p:italic r:id="rId24"/>
    </p:embeddedFont>
    <p:embeddedFont>
      <p:font typeface="NEU-BZ" pitchFamily="2" charset="-122"/>
      <p:regular r:id="rId25"/>
      <p:bold r:id="rId26"/>
      <p:italic r:id="rId27"/>
      <p:boldItalic r:id="rId28"/>
    </p:embeddedFont>
    <p:embeddedFont>
      <p:font typeface="华文宋体" pitchFamily="2" charset="-122"/>
      <p:regular r:id="rId29"/>
    </p:embeddedFont>
    <p:embeddedFont>
      <p:font typeface="方正大标宋_GBK" pitchFamily="65" charset="-122"/>
      <p:regular r:id="rId30"/>
    </p:embeddedFont>
    <p:embeddedFont>
      <p:font typeface="微软雅黑" pitchFamily="34" charset="-122"/>
      <p:regular r:id="rId31"/>
      <p:bold r:id="rId32"/>
    </p:embeddedFont>
    <p:embeddedFont>
      <p:font typeface="方正楷体_GBK" pitchFamily="65" charset="-122"/>
      <p:regular r:id="rId33"/>
    </p:embeddedFont>
    <p:embeddedFont>
      <p:font typeface="方正隶变_GBK" pitchFamily="65" charset="-122"/>
      <p:regular r:id="rId3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34" Type="http://schemas.openxmlformats.org/officeDocument/2006/relationships/font" Target="fonts/font2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font" Target="fonts/font19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font" Target="fonts/font18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8.TIF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TIF"/><Relationship Id="rId3" Type="http://schemas.openxmlformats.org/officeDocument/2006/relationships/image" Target="../media/image3.png"/><Relationship Id="rId7" Type="http://schemas.openxmlformats.org/officeDocument/2006/relationships/image" Target="../media/image13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6" Type="http://schemas.openxmlformats.org/officeDocument/2006/relationships/image" Target="../media/image12.TIF"/><Relationship Id="rId5" Type="http://schemas.openxmlformats.org/officeDocument/2006/relationships/image" Target="../media/image11.TIF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7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16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要是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你在野外迷了路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14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613465" y="1986875"/>
            <a:ext cx="2353945" cy="213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760100"/>
            <a:ext cx="11514088" cy="5475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spc="-150">
                <a:latin typeface="Calibri"/>
                <a:ea typeface="方正黑体_GBK"/>
                <a:cs typeface="Times New Roman"/>
              </a:rPr>
              <a:t>九、在不同的时间、天气里</a:t>
            </a:r>
            <a:r>
              <a:rPr lang="en-US" altLang="zh-CN" sz="3600" spc="-15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黑体_GBK"/>
                <a:cs typeface="Times New Roman"/>
              </a:rPr>
              <a:t>什么能为我们指路呢</a:t>
            </a:r>
            <a:r>
              <a:rPr lang="en-US" altLang="zh-CN" sz="3600" spc="-150">
                <a:latin typeface="方正黑体_GBK"/>
                <a:ea typeface="方正楷体_GBK"/>
                <a:cs typeface="Times New Roman"/>
              </a:rPr>
              <a:t>?</a:t>
            </a:r>
            <a:r>
              <a:rPr lang="zh-CN" altLang="zh-CN" sz="3600" spc="-150">
                <a:latin typeface="Calibri"/>
                <a:ea typeface="方正黑体_GBK"/>
                <a:cs typeface="Times New Roman"/>
              </a:rPr>
              <a:t>连一连。</a:t>
            </a:r>
            <a:endParaRPr lang="zh-CN" altLang="zh-CN" sz="3600" spc="-15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晴天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沟渠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里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积雪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中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午时在南边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黑夜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太阳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高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挂在北方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阴雨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天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北极星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枝叶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稠的一面是南方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下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雪天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大树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化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得快的一边是北方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506160" y="2599650"/>
            <a:ext cx="1874714" cy="109404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4297486" y="2599650"/>
            <a:ext cx="2728956" cy="106997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543361" y="3692780"/>
            <a:ext cx="1837513" cy="103563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4747564" y="3693695"/>
            <a:ext cx="2278878" cy="103471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2004917" y="4787661"/>
            <a:ext cx="1375957" cy="108375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4297486" y="4787661"/>
            <a:ext cx="2728956" cy="104720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1986317" y="2599650"/>
            <a:ext cx="1394557" cy="327176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6021825" y="2677437"/>
            <a:ext cx="1004617" cy="306162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337085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pic>
        <p:nvPicPr>
          <p:cNvPr id="8" name="image14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719441" y="2360335"/>
            <a:ext cx="3245847" cy="259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703745"/>
            <a:ext cx="940856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一、运用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天然的指南针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枝叶稠的一面是南方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枝叶稀的一面是北方。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通过观察图片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我知道了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稠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指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枝叶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指枝叶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根据句子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在图片中的方框里填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南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和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北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468636" y="301262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657452" y="302034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08306" y="418867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多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72834" y="418867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267691" y="405632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054697" y="405632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北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0059" y="892996"/>
            <a:ext cx="112732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二、下面哪这些事物能用于辨别方向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用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画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出来</a:t>
            </a:r>
            <a:r>
              <a:rPr lang="zh-CN" altLang="zh-CN" sz="3600" smtClean="0">
                <a:latin typeface="Calibri"/>
                <a:ea typeface="方正黑体_GBK"/>
                <a:cs typeface="Times New Roman"/>
              </a:rPr>
              <a:t>。</a:t>
            </a:r>
            <a:endParaRPr lang="en-US" altLang="zh-CN" sz="3600" smtClean="0">
              <a:latin typeface="Calibri"/>
              <a:ea typeface="方正黑体_GBK"/>
              <a:cs typeface="Times New Roman"/>
            </a:endParaRPr>
          </a:p>
          <a:p>
            <a:pPr>
              <a:spcAft>
                <a:spcPts val="0"/>
              </a:spcAft>
            </a:pPr>
            <a:endParaRPr lang="en-US" altLang="zh-CN" sz="3600" smtClean="0">
              <a:effectLst/>
              <a:latin typeface="Calibri"/>
              <a:ea typeface="方正黑体_GBK"/>
              <a:cs typeface="Times New Roman"/>
            </a:endParaRPr>
          </a:p>
          <a:p>
            <a:pPr>
              <a:spcAft>
                <a:spcPts val="0"/>
              </a:spcAft>
            </a:pPr>
            <a:endParaRPr lang="en-US" altLang="zh-CN" sz="3600">
              <a:latin typeface="Calibri"/>
              <a:ea typeface="方正黑体_GBK"/>
              <a:cs typeface="Times New Roman"/>
            </a:endParaRPr>
          </a:p>
          <a:p>
            <a:pPr>
              <a:spcAft>
                <a:spcPts val="0"/>
              </a:spcAft>
            </a:pPr>
            <a:endParaRPr lang="en-US" altLang="zh-CN" sz="3600">
              <a:effectLst/>
              <a:latin typeface="Calibri"/>
              <a:ea typeface="方正黑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树木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年轮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树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影子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秋天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大雁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搬家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蚂蚁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600" smtClean="0">
                <a:latin typeface="方正楷体_GBK"/>
                <a:cs typeface="Times New Roman"/>
              </a:rPr>
              <a:t>   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cs typeface="Times New Roman"/>
              </a:rPr>
              <a:t>)</a:t>
            </a:r>
            <a:r>
              <a:rPr lang="en-US" altLang="zh-CN" sz="3600">
                <a:latin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cs typeface="Times New Roman"/>
              </a:rPr>
              <a:t>           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smtClean="0">
                <a:latin typeface="方正楷体_GBK"/>
                <a:cs typeface="Times New Roman"/>
              </a:rPr>
              <a:t>)          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cs typeface="Times New Roman"/>
              </a:rPr>
              <a:t>)</a:t>
            </a:r>
            <a:r>
              <a:rPr lang="en-US" altLang="zh-CN" sz="3600">
                <a:latin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cs typeface="Times New Roman"/>
              </a:rPr>
              <a:t>            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5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50059" y="1778196"/>
            <a:ext cx="2140384" cy="1645221"/>
          </a:xfrm>
          <a:prstGeom prst="rect">
            <a:avLst/>
          </a:prstGeom>
        </p:spPr>
      </p:pic>
      <p:pic>
        <p:nvPicPr>
          <p:cNvPr id="9" name="image151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3487621" y="1778195"/>
            <a:ext cx="2140384" cy="1645221"/>
          </a:xfrm>
          <a:prstGeom prst="rect">
            <a:avLst/>
          </a:prstGeom>
        </p:spPr>
      </p:pic>
      <p:pic>
        <p:nvPicPr>
          <p:cNvPr id="10" name="image152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6096000" y="1772612"/>
            <a:ext cx="2140384" cy="1645221"/>
          </a:xfrm>
          <a:prstGeom prst="rect">
            <a:avLst/>
          </a:prstGeom>
        </p:spPr>
      </p:pic>
      <p:pic>
        <p:nvPicPr>
          <p:cNvPr id="11" name="image153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9267606" y="1783779"/>
            <a:ext cx="2057615" cy="1645221"/>
          </a:xfrm>
          <a:prstGeom prst="rect">
            <a:avLst/>
          </a:prstGeom>
        </p:spPr>
      </p:pic>
      <p:sp>
        <p:nvSpPr>
          <p:cNvPr id="12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408271" y="416287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4261744" y="408832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992913" y="415078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523812"/>
            <a:ext cx="41488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一、看拼音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写汉字。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5459" y="2067502"/>
            <a:ext cx="11419072" cy="4689242"/>
            <a:chOff x="505459" y="2067502"/>
            <a:chExt cx="11419072" cy="4689242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522" t="4413" r="25739" b="52619"/>
            <a:stretch/>
          </p:blipFill>
          <p:spPr bwMode="auto">
            <a:xfrm>
              <a:off x="7501809" y="2067502"/>
              <a:ext cx="3750909" cy="15746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225" t="4413" b="52619"/>
            <a:stretch/>
          </p:blipFill>
          <p:spPr bwMode="auto">
            <a:xfrm>
              <a:off x="505459" y="3648272"/>
              <a:ext cx="3173301" cy="15746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789" r="43619"/>
            <a:stretch/>
          </p:blipFill>
          <p:spPr bwMode="auto">
            <a:xfrm>
              <a:off x="3708110" y="3601617"/>
              <a:ext cx="8216421" cy="16202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576" t="55789"/>
            <a:stretch/>
          </p:blipFill>
          <p:spPr bwMode="auto">
            <a:xfrm>
              <a:off x="560799" y="5136499"/>
              <a:ext cx="6328102" cy="16202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7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3" r="54175" b="52619"/>
          <a:stretch/>
        </p:blipFill>
        <p:spPr bwMode="auto">
          <a:xfrm>
            <a:off x="505461" y="2067502"/>
            <a:ext cx="6678034" cy="1574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3090876" y="2533142"/>
            <a:ext cx="3107963" cy="1090391"/>
            <a:chOff x="2298735" y="2693682"/>
            <a:chExt cx="3107963" cy="1090391"/>
          </a:xfrm>
        </p:grpSpPr>
        <p:grpSp>
          <p:nvGrpSpPr>
            <p:cNvPr id="13" name="组合 12"/>
            <p:cNvGrpSpPr/>
            <p:nvPr/>
          </p:nvGrpSpPr>
          <p:grpSpPr>
            <a:xfrm>
              <a:off x="2298735" y="2693683"/>
              <a:ext cx="2092662" cy="1090390"/>
              <a:chOff x="1987734" y="1843323"/>
              <a:chExt cx="2092662" cy="1090390"/>
            </a:xfrm>
          </p:grpSpPr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xmlns="" id="{D4AEE76C-12F2-3161-EFBD-C5954137BFC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6422" t="5749" r="8370" b="5426"/>
              <a:stretch/>
            </p:blipFill>
            <p:spPr>
              <a:xfrm>
                <a:off x="1987734" y="1844824"/>
                <a:ext cx="1077362" cy="1088889"/>
              </a:xfrm>
              <a:prstGeom prst="rect">
                <a:avLst/>
              </a:prstGeom>
            </p:spPr>
          </p:pic>
          <p:pic>
            <p:nvPicPr>
              <p:cNvPr id="16" name="图片 15">
                <a:extLst>
                  <a:ext uri="{FF2B5EF4-FFF2-40B4-BE49-F238E27FC236}">
                    <a16:creationId xmlns:a16="http://schemas.microsoft.com/office/drawing/2014/main" xmlns="" id="{D4AEE76C-12F2-3161-EFBD-C5954137BFC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10125" t="5749" r="8370" b="5426"/>
              <a:stretch/>
            </p:blipFill>
            <p:spPr>
              <a:xfrm>
                <a:off x="3049855" y="1843323"/>
                <a:ext cx="1030541" cy="1088889"/>
              </a:xfrm>
              <a:prstGeom prst="rect">
                <a:avLst/>
              </a:prstGeom>
            </p:spPr>
          </p:pic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4376157" y="2693682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8443503"/>
              </p:ext>
            </p:extLst>
          </p:nvPr>
        </p:nvGraphicFramePr>
        <p:xfrm>
          <a:off x="3133608" y="2562637"/>
          <a:ext cx="3065229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2174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2174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21743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指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南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针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19" name="组合 18"/>
          <p:cNvGrpSpPr/>
          <p:nvPr/>
        </p:nvGrpSpPr>
        <p:grpSpPr>
          <a:xfrm>
            <a:off x="7183494" y="2557882"/>
            <a:ext cx="2092662" cy="1090390"/>
            <a:chOff x="1987734" y="1843323"/>
            <a:chExt cx="2092662" cy="1090390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2" name="表格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4068729"/>
              </p:ext>
            </p:extLst>
          </p:nvPr>
        </p:nvGraphicFramePr>
        <p:xfrm>
          <a:off x="7210987" y="260793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特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别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23" name="组合 22"/>
          <p:cNvGrpSpPr/>
          <p:nvPr/>
        </p:nvGrpSpPr>
        <p:grpSpPr>
          <a:xfrm>
            <a:off x="9276156" y="2554767"/>
            <a:ext cx="2092662" cy="1090390"/>
            <a:chOff x="1987734" y="1843323"/>
            <a:chExt cx="2092662" cy="1090390"/>
          </a:xfrm>
        </p:grpSpPr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6" name="表格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6875850"/>
              </p:ext>
            </p:extLst>
          </p:nvPr>
        </p:nvGraphicFramePr>
        <p:xfrm>
          <a:off x="9303649" y="260481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忠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实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2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60" t="4413" r="22321" b="52619"/>
          <a:stretch/>
        </p:blipFill>
        <p:spPr bwMode="auto">
          <a:xfrm>
            <a:off x="11374020" y="2067502"/>
            <a:ext cx="498235" cy="1574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9" name="组合 28"/>
          <p:cNvGrpSpPr/>
          <p:nvPr/>
        </p:nvGrpSpPr>
        <p:grpSpPr>
          <a:xfrm>
            <a:off x="521414" y="4130142"/>
            <a:ext cx="2092662" cy="1090390"/>
            <a:chOff x="1987734" y="1843323"/>
            <a:chExt cx="2092662" cy="1090390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2" name="表格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6179251"/>
              </p:ext>
            </p:extLst>
          </p:nvPr>
        </p:nvGraphicFramePr>
        <p:xfrm>
          <a:off x="548907" y="418019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向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导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33" name="组合 32"/>
          <p:cNvGrpSpPr/>
          <p:nvPr/>
        </p:nvGrpSpPr>
        <p:grpSpPr>
          <a:xfrm>
            <a:off x="3700118" y="4100765"/>
            <a:ext cx="2092662" cy="1090390"/>
            <a:chOff x="1987734" y="1843323"/>
            <a:chExt cx="2092662" cy="1090390"/>
          </a:xfrm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6" name="表格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0683966"/>
              </p:ext>
            </p:extLst>
          </p:nvPr>
        </p:nvGraphicFramePr>
        <p:xfrm>
          <a:off x="3727611" y="415081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帮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助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37" name="组合 36"/>
          <p:cNvGrpSpPr/>
          <p:nvPr/>
        </p:nvGrpSpPr>
        <p:grpSpPr>
          <a:xfrm>
            <a:off x="9155969" y="4106981"/>
            <a:ext cx="2092662" cy="1090390"/>
            <a:chOff x="1987734" y="1843323"/>
            <a:chExt cx="2092662" cy="1090390"/>
          </a:xfrm>
        </p:grpSpPr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0" name="表格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9628309"/>
              </p:ext>
            </p:extLst>
          </p:nvPr>
        </p:nvGraphicFramePr>
        <p:xfrm>
          <a:off x="9183462" y="415703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黑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夜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41" name="组合 40"/>
          <p:cNvGrpSpPr/>
          <p:nvPr/>
        </p:nvGrpSpPr>
        <p:grpSpPr>
          <a:xfrm>
            <a:off x="2000762" y="5629030"/>
            <a:ext cx="2092662" cy="1090390"/>
            <a:chOff x="1987734" y="1843323"/>
            <a:chExt cx="2092662" cy="1090390"/>
          </a:xfrm>
        </p:grpSpPr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4" name="表格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9782361"/>
              </p:ext>
            </p:extLst>
          </p:nvPr>
        </p:nvGraphicFramePr>
        <p:xfrm>
          <a:off x="2028255" y="567908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积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雪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8" y="880692"/>
            <a:ext cx="1139377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二、比一比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再组词。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针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异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忠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永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积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钟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导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中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水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织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65873" y="192673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打针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53841" y="274657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时钟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56791" y="191639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异常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56791" y="274657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开导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95846" y="191470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忠实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71782" y="274657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中心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64887" y="192673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永远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193879" y="274657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水中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560261" y="191470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积分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560261" y="274657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织布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8024" y="841079"/>
            <a:ext cx="45332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三、选字填空。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68" y="1689100"/>
            <a:ext cx="1122045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265873" y="2211820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03639" y="2822055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53189" y="2241914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90955" y="2852149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81136" y="2235884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18902" y="2846119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229399" y="2207804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267165" y="2818039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永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00934"/>
            <a:ext cx="1088844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四、选词填空。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忠实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忠诚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太阳是个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的向导。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小狗是我们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的朋友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我们要保护它们。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          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自然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天然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野外有很多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的指南针。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大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中有很多不知名的野花。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80065" y="267269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忠实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89139" y="345475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忠诚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89139" y="507901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天然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19871" y="595731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自然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509"/>
            <a:ext cx="10551561" cy="4367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五、找出下列句子中意思相反的词语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画上记号。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枝叶稠的一面是南方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枝叶稀的一面是北方。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要是你在野外迷了路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要镇定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不要慌张。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左边的积雪化得慢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右边的积雪化得快。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19871" y="278460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△</a:t>
            </a:r>
            <a:endParaRPr lang="zh-CN" altLang="en-US" sz="280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89387" y="278460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△</a:t>
            </a:r>
            <a:endParaRPr lang="zh-CN" altLang="en-US" sz="280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95492" y="280190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▲</a:t>
            </a:r>
            <a:endParaRPr lang="zh-CN" altLang="en-US" sz="280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38628" y="275285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▲</a:t>
            </a:r>
            <a:endParaRPr lang="zh-CN" altLang="en-US" sz="280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24453" y="3899532"/>
            <a:ext cx="10808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△ △</a:t>
            </a:r>
            <a:endParaRPr lang="zh-CN" altLang="en-US" sz="280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565728" y="3898610"/>
            <a:ext cx="10808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△ △</a:t>
            </a:r>
            <a:endParaRPr lang="zh-CN" altLang="en-US" sz="280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38222" y="496831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△</a:t>
            </a:r>
            <a:endParaRPr lang="zh-CN" altLang="en-US" sz="280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11423" y="495535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△</a:t>
            </a:r>
            <a:endParaRPr lang="zh-CN" altLang="en-US" sz="280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102565" y="499145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▲</a:t>
            </a:r>
            <a:endParaRPr lang="zh-CN" altLang="en-US" sz="280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924595" y="497942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▲</a:t>
            </a:r>
            <a:endParaRPr lang="zh-CN" altLang="en-US" sz="28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381741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六、根据课文内容填空。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大自然有很多天然的指南针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是个忠实的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向导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是盏指路灯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也会来帮忙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沟渠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里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的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会给你指点方向。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北极星永远高挂在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枝叶稠的一面是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61729" y="175829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太阳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35041" y="2593443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北极星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08687" y="259344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35041" y="342900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积雪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00691" y="420070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北方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33529" y="417833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南方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35767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七、想一想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填一填。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spc="-15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 spc="-15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太阳是个忠实的向导</a:t>
            </a:r>
            <a:r>
              <a:rPr lang="en-US" altLang="zh-CN" sz="3600" spc="-15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 spc="-15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句中把太阳比作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spc="-15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 spc="-15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北极星是盏指路灯</a:t>
            </a:r>
            <a:r>
              <a:rPr lang="en-US" altLang="zh-CN" sz="3600" spc="-15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 spc="-15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句中把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比作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28210" y="1686108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忠实的向导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10581" y="250932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北极星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34254" y="2473223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指路灯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7085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388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八、照样子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仿写句子。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要是你在野外迷了路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可千万别慌张。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要是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北极星是盏指路灯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它永远高挂在北方。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16123" y="2572624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今天不下雨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66863" y="2586343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我就出去玩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23476" y="426086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太阳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28969" y="4260866"/>
            <a:ext cx="53687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向导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永远为我们指明方向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879464" y="2160629"/>
            <a:ext cx="11569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231472" y="381325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7085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405</Words>
  <Application>Microsoft Office PowerPoint</Application>
  <PresentationFormat>自定义</PresentationFormat>
  <Paragraphs>147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2" baseType="lpstr">
      <vt:lpstr>Arial</vt:lpstr>
      <vt:lpstr>宋体</vt:lpstr>
      <vt:lpstr>Calibri</vt:lpstr>
      <vt:lpstr>方正黑体_GBK</vt:lpstr>
      <vt:lpstr>方正仿宋_GBK</vt:lpstr>
      <vt:lpstr>Wingdings</vt:lpstr>
      <vt:lpstr>方正小标宋_GBK</vt:lpstr>
      <vt:lpstr>方正大标宋简体</vt:lpstr>
      <vt:lpstr>汉仪雅酷黑 95W</vt:lpstr>
      <vt:lpstr>NEU-HZ</vt:lpstr>
      <vt:lpstr>Times New Roman</vt:lpstr>
      <vt:lpstr>NEU-BZ</vt:lpstr>
      <vt:lpstr>华文宋体</vt:lpstr>
      <vt:lpstr>方正大标宋_GBK</vt:lpstr>
      <vt:lpstr>微软雅黑</vt:lpstr>
      <vt:lpstr>方正楷体_GBK</vt:lpstr>
      <vt:lpstr>楷体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249</cp:revision>
  <dcterms:created xsi:type="dcterms:W3CDTF">2019-06-19T02:08:00Z</dcterms:created>
  <dcterms:modified xsi:type="dcterms:W3CDTF">2026-03-21T00:18:37Z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