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7" r:id="rId6"/>
    <p:sldId id="524" r:id="rId7"/>
    <p:sldId id="529" r:id="rId8"/>
    <p:sldId id="528" r:id="rId9"/>
    <p:sldId id="530" r:id="rId10"/>
    <p:sldId id="525" r:id="rId11"/>
    <p:sldId id="532" r:id="rId12"/>
    <p:sldId id="535" r:id="rId13"/>
    <p:sldId id="537" r:id="rId14"/>
    <p:sldId id="539" r:id="rId15"/>
    <p:sldId id="534" r:id="rId16"/>
    <p:sldId id="498" r:id="rId17"/>
    <p:sldId id="427" r:id="rId18"/>
  </p:sldIdLst>
  <p:sldSz cx="12192000" cy="6858000"/>
  <p:notesSz cx="6858000" cy="9144000"/>
  <p:embeddedFontLst>
    <p:embeddedFont>
      <p:font typeface="Calibri" pitchFamily="34" charset="0"/>
      <p:regular r:id="rId19"/>
      <p:bold r:id="rId20"/>
      <p:italic r:id="rId21"/>
      <p:boldItalic r:id="rId22"/>
    </p:embeddedFont>
    <p:embeddedFont>
      <p:font typeface="方正黑体_GBK" pitchFamily="65" charset="-122"/>
      <p:regular r:id="rId23"/>
    </p:embeddedFont>
    <p:embeddedFont>
      <p:font typeface="方正仿宋_GBK" pitchFamily="65" charset="-122"/>
      <p:regular r:id="rId24"/>
    </p:embeddedFont>
    <p:embeddedFont>
      <p:font typeface="方正小标宋_GBK" pitchFamily="65" charset="-122"/>
      <p:regular r:id="rId25"/>
    </p:embeddedFont>
    <p:embeddedFont>
      <p:font typeface="方正大标宋简体" charset="-122"/>
      <p:regular r:id="rId26"/>
    </p:embeddedFont>
    <p:embeddedFont>
      <p:font typeface="NEU-HZ" pitchFamily="2" charset="-122"/>
      <p:regular r:id="rId27"/>
      <p:italic r:id="rId28"/>
    </p:embeddedFont>
    <p:embeddedFont>
      <p:font typeface="NEU-BZ" pitchFamily="2" charset="-122"/>
      <p:regular r:id="rId29"/>
      <p:bold r:id="rId30"/>
      <p:italic r:id="rId31"/>
      <p:boldItalic r:id="rId32"/>
    </p:embeddedFont>
    <p:embeddedFont>
      <p:font typeface="华文宋体" pitchFamily="2" charset="-122"/>
      <p:regular r:id="rId33"/>
    </p:embeddedFont>
    <p:embeddedFont>
      <p:font typeface="方正大标宋_GBK" pitchFamily="65" charset="-122"/>
      <p:regular r:id="rId34"/>
    </p:embeddedFont>
    <p:embeddedFont>
      <p:font typeface="方正书宋_GBK" pitchFamily="65" charset="-122"/>
      <p:regular r:id="rId35"/>
    </p:embeddedFont>
    <p:embeddedFont>
      <p:font typeface="微软雅黑" pitchFamily="34" charset="-122"/>
      <p:regular r:id="rId36"/>
      <p:bold r:id="rId37"/>
    </p:embeddedFont>
    <p:embeddedFont>
      <p:font typeface="方正楷体_GBK" pitchFamily="65" charset="-122"/>
      <p:regular r:id="rId38"/>
    </p:embeddedFont>
    <p:embeddedFont>
      <p:font typeface="方正隶变_GBK" pitchFamily="65" charset="-122"/>
      <p:regular r:id="rId3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8.fntdata"/><Relationship Id="rId39" Type="http://schemas.openxmlformats.org/officeDocument/2006/relationships/font" Target="fonts/font21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font" Target="fonts/font20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font" Target="fonts/font19.fntdata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font" Target="fonts/font18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font" Target="fonts/font17.fntdata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5" Type="http://schemas.openxmlformats.org/officeDocument/2006/relationships/image" Target="../media/image8.jpeg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5" Type="http://schemas.openxmlformats.org/officeDocument/2006/relationships/image" Target="../media/image8.jpeg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5" Type="http://schemas.openxmlformats.org/officeDocument/2006/relationships/image" Target="../media/image9.png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image" Target="../media/image10.t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7.TIF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5" Type="http://schemas.openxmlformats.org/officeDocument/2006/relationships/image" Target="../media/image7.TIF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20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青蛙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卖泥塘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六、阅读文段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多好的地方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!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有树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有花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有草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有水塘。你可以看蝴蝶在花丛中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NEU-HZ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A46AA6"/>
                </a:solidFill>
                <a:latin typeface="NEU-HZ"/>
                <a:ea typeface="方正楷体_GBK"/>
                <a:cs typeface="Times New Roman"/>
              </a:rPr>
              <a:t>   </a:t>
            </a:r>
            <a:r>
              <a:rPr lang="zh-CN" altLang="zh-CN" sz="3600">
                <a:latin typeface="NEU-HZ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听小鸟在树上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NEU-HZ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A46AA6"/>
                </a:solidFill>
                <a:latin typeface="NEU-HZ"/>
                <a:ea typeface="方正楷体_GBK"/>
                <a:cs typeface="Times New Roman"/>
              </a:rPr>
              <a:t>   </a:t>
            </a:r>
            <a:r>
              <a:rPr lang="zh-CN" altLang="zh-CN" sz="3600">
                <a:latin typeface="NEU-HZ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。你可以在水里尽情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NEU-HZ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A46AA6"/>
                </a:solidFill>
                <a:latin typeface="NEU-HZ"/>
                <a:ea typeface="方正楷体_GBK"/>
                <a:cs typeface="Times New Roman"/>
              </a:rPr>
              <a:t>   </a:t>
            </a:r>
            <a:r>
              <a:rPr lang="zh-CN" altLang="zh-CN" sz="3600">
                <a:latin typeface="NEU-HZ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躺在草地上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NEU-HZ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A46AA6"/>
                </a:solidFill>
                <a:latin typeface="NEU-HZ"/>
                <a:ea typeface="方正楷体_GBK"/>
                <a:cs typeface="Times New Roman"/>
              </a:rPr>
              <a:t>   </a:t>
            </a:r>
            <a:r>
              <a:rPr lang="zh-CN" altLang="zh-CN" sz="3600">
                <a:latin typeface="NEU-HZ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。这儿还有道路通到城里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……</a:t>
            </a:r>
            <a:r>
              <a:rPr lang="en-US" altLang="zh-CN" sz="3600"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青蛙说到这里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突然愣住了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他想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 u="sng">
                <a:latin typeface="Calibri"/>
                <a:ea typeface="方正仿宋_GBK"/>
                <a:cs typeface="Times New Roman"/>
              </a:rPr>
              <a:t>这么好的地方</a:t>
            </a:r>
            <a:r>
              <a:rPr lang="en-US" altLang="zh-CN" sz="3600" u="sng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latin typeface="Calibri"/>
                <a:ea typeface="方正仿宋_GBK"/>
                <a:cs typeface="Times New Roman"/>
              </a:rPr>
              <a:t>自己住挺好的</a:t>
            </a:r>
            <a:r>
              <a:rPr lang="en-US" altLang="zh-CN" sz="3600" u="sng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latin typeface="Calibri"/>
                <a:ea typeface="方正仿宋_GBK"/>
                <a:cs typeface="Times New Roman"/>
              </a:rPr>
              <a:t>为什么要</a:t>
            </a:r>
            <a:r>
              <a:rPr lang="zh-CN" altLang="zh-CN" sz="3600" u="sng">
                <a:latin typeface="Calibri"/>
                <a:ea typeface="方正仿宋_GBK"/>
                <a:cs typeface="Times New Roman"/>
              </a:rPr>
              <a:t>卖掉</a:t>
            </a:r>
            <a:r>
              <a:rPr lang="zh-CN" altLang="zh-CN" sz="3600" u="sng" smtClean="0">
                <a:latin typeface="Calibri"/>
                <a:ea typeface="方正仿宋_GBK"/>
                <a:cs typeface="Times New Roman"/>
              </a:rPr>
              <a:t>呢</a:t>
            </a:r>
            <a:r>
              <a:rPr lang="en-US" altLang="zh-CN" sz="3600" u="sng" smtClean="0">
                <a:latin typeface="方正仿宋_GBK"/>
                <a:ea typeface="方正楷体_GBK"/>
                <a:cs typeface="Times New Roman"/>
              </a:rPr>
              <a:t>？</a:t>
            </a:r>
            <a:endParaRPr lang="zh-CN" altLang="en-US" sz="36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把下面词语的序号填进文中相对应的括号里。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A.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游泳　　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B.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晒太阳　　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C.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唱歌　　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D.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飞舞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给文中画线的句子换个说法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不改变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意思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u="sng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                                                                 </a:t>
            </a:r>
            <a:r>
              <a:rPr lang="en-US" altLang="zh-CN" sz="3600" u="sng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.</a:t>
            </a:r>
          </a:p>
          <a:p>
            <a:pPr lvl="0">
              <a:lnSpc>
                <a:spcPct val="150000"/>
              </a:lnSpc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为什么说泥塘是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多好的地方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？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用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        ”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画出相关的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句子</a:t>
            </a:r>
            <a:r>
              <a:rPr lang="zh-CN" altLang="zh-CN" sz="3600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solidFill>
                <a:srgbClr val="000000"/>
              </a:solidFill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84.jpeg"/>
          <p:cNvPicPr/>
          <p:nvPr/>
        </p:nvPicPr>
        <p:blipFill rotWithShape="1">
          <a:blip r:embed="rId5"/>
          <a:srcRect l="3992" t="29184" r="4086" b="35407"/>
          <a:stretch/>
        </p:blipFill>
        <p:spPr>
          <a:xfrm>
            <a:off x="7981394" y="4570911"/>
            <a:ext cx="1030254" cy="17231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13177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六、阅读文段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多好的地方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!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有树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有花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有草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有水塘。你可以看蝴蝶在花丛中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NEU-HZ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A46AA6"/>
                </a:solidFill>
                <a:latin typeface="NEU-HZ"/>
                <a:ea typeface="方正楷体_GBK"/>
                <a:cs typeface="Times New Roman"/>
              </a:rPr>
              <a:t>   </a:t>
            </a:r>
            <a:r>
              <a:rPr lang="zh-CN" altLang="zh-CN" sz="3600">
                <a:latin typeface="NEU-HZ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听小鸟在树上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NEU-HZ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A46AA6"/>
                </a:solidFill>
                <a:latin typeface="NEU-HZ"/>
                <a:ea typeface="方正楷体_GBK"/>
                <a:cs typeface="Times New Roman"/>
              </a:rPr>
              <a:t>   </a:t>
            </a:r>
            <a:r>
              <a:rPr lang="zh-CN" altLang="zh-CN" sz="3600">
                <a:latin typeface="NEU-HZ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。你可以在水里尽情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NEU-HZ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A46AA6"/>
                </a:solidFill>
                <a:latin typeface="NEU-HZ"/>
                <a:ea typeface="方正楷体_GBK"/>
                <a:cs typeface="Times New Roman"/>
              </a:rPr>
              <a:t>   </a:t>
            </a:r>
            <a:r>
              <a:rPr lang="zh-CN" altLang="zh-CN" sz="3600">
                <a:latin typeface="NEU-HZ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躺在草地上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NEU-HZ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A46AA6"/>
                </a:solidFill>
                <a:latin typeface="NEU-HZ"/>
                <a:ea typeface="方正楷体_GBK"/>
                <a:cs typeface="Times New Roman"/>
              </a:rPr>
              <a:t>   </a:t>
            </a:r>
            <a:r>
              <a:rPr lang="zh-CN" altLang="zh-CN" sz="3600">
                <a:latin typeface="NEU-HZ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。这儿还有道路通到城里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……</a:t>
            </a:r>
            <a:r>
              <a:rPr lang="en-US" altLang="zh-CN" sz="3600"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青蛙说到这里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突然愣住了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他想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 u="sng">
                <a:latin typeface="Calibri"/>
                <a:ea typeface="方正仿宋_GBK"/>
                <a:cs typeface="Times New Roman"/>
              </a:rPr>
              <a:t>这么好的地方</a:t>
            </a:r>
            <a:r>
              <a:rPr lang="en-US" altLang="zh-CN" sz="3600" u="sng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latin typeface="Calibri"/>
                <a:ea typeface="方正仿宋_GBK"/>
                <a:cs typeface="Times New Roman"/>
              </a:rPr>
              <a:t>自己住挺好的</a:t>
            </a:r>
            <a:r>
              <a:rPr lang="en-US" altLang="zh-CN" sz="3600" u="sng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latin typeface="Calibri"/>
                <a:ea typeface="方正仿宋_GBK"/>
                <a:cs typeface="Times New Roman"/>
              </a:rPr>
              <a:t>为什么要</a:t>
            </a:r>
            <a:r>
              <a:rPr lang="zh-CN" altLang="zh-CN" sz="3600" u="sng">
                <a:latin typeface="Calibri"/>
                <a:ea typeface="方正仿宋_GBK"/>
                <a:cs typeface="Times New Roman"/>
              </a:rPr>
              <a:t>卖掉</a:t>
            </a:r>
            <a:r>
              <a:rPr lang="zh-CN" altLang="zh-CN" sz="3600" u="sng" smtClean="0">
                <a:latin typeface="Calibri"/>
                <a:ea typeface="方正仿宋_GBK"/>
                <a:cs typeface="Times New Roman"/>
              </a:rPr>
              <a:t>呢</a:t>
            </a:r>
            <a:r>
              <a:rPr lang="en-US" altLang="zh-CN" sz="3600" u="sng" smtClean="0">
                <a:latin typeface="方正仿宋_GBK"/>
                <a:ea typeface="方正楷体_GBK"/>
                <a:cs typeface="Times New Roman"/>
              </a:rPr>
              <a:t>？</a:t>
            </a:r>
            <a:endParaRPr lang="zh-CN" altLang="en-US" sz="3600"/>
          </a:p>
        </p:txBody>
      </p:sp>
      <p:sp>
        <p:nvSpPr>
          <p:cNvPr id="8" name="矩形 7"/>
          <p:cNvSpPr/>
          <p:nvPr/>
        </p:nvSpPr>
        <p:spPr>
          <a:xfrm>
            <a:off x="3394543" y="2753919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050765" y="266066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93412" y="3526940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016841" y="3526939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95965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把下面词语的序号填进文中相对应的括号里。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A.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游泳　　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B.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晒太阳　　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C.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唱歌　　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D.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飞舞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给文中画线的句子换个说法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不改变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意思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u="sng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                                                                 </a:t>
            </a:r>
            <a:r>
              <a:rPr lang="en-US" altLang="zh-CN" sz="3600" u="sng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.</a:t>
            </a:r>
          </a:p>
          <a:p>
            <a:pPr lvl="0">
              <a:lnSpc>
                <a:spcPct val="150000"/>
              </a:lnSpc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为什么说泥塘是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多好的地方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？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用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        ”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画出相关的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句子</a:t>
            </a:r>
            <a:r>
              <a:rPr lang="zh-CN" altLang="zh-CN" sz="3600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solidFill>
                <a:srgbClr val="000000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3716" y="3272584"/>
            <a:ext cx="10030326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这么好的地方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自己住挺好的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不要卖掉了。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pic>
        <p:nvPicPr>
          <p:cNvPr id="9" name="image84.jpeg"/>
          <p:cNvPicPr/>
          <p:nvPr/>
        </p:nvPicPr>
        <p:blipFill rotWithShape="1">
          <a:blip r:embed="rId5"/>
          <a:srcRect l="3992" t="29184" r="4086" b="35407"/>
          <a:stretch/>
        </p:blipFill>
        <p:spPr>
          <a:xfrm>
            <a:off x="7981394" y="4570911"/>
            <a:ext cx="1030254" cy="17231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0331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六、阅读文段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多好的地方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!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有树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有花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有草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有水塘。你可以看蝴蝶在花丛中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NEU-HZ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A46AA6"/>
                </a:solidFill>
                <a:latin typeface="NEU-HZ"/>
                <a:ea typeface="方正楷体_GBK"/>
                <a:cs typeface="Times New Roman"/>
              </a:rPr>
              <a:t>   </a:t>
            </a:r>
            <a:r>
              <a:rPr lang="zh-CN" altLang="zh-CN" sz="3600">
                <a:latin typeface="NEU-HZ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听小鸟在树上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NEU-HZ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A46AA6"/>
                </a:solidFill>
                <a:latin typeface="NEU-HZ"/>
                <a:ea typeface="方正楷体_GBK"/>
                <a:cs typeface="Times New Roman"/>
              </a:rPr>
              <a:t>   </a:t>
            </a:r>
            <a:r>
              <a:rPr lang="zh-CN" altLang="zh-CN" sz="3600">
                <a:latin typeface="NEU-HZ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。你可以在水里尽情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NEU-HZ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A46AA6"/>
                </a:solidFill>
                <a:latin typeface="NEU-HZ"/>
                <a:ea typeface="方正楷体_GBK"/>
                <a:cs typeface="Times New Roman"/>
              </a:rPr>
              <a:t>   </a:t>
            </a:r>
            <a:r>
              <a:rPr lang="zh-CN" altLang="zh-CN" sz="3600">
                <a:latin typeface="NEU-HZ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躺在草地上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NEU-HZ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A46AA6"/>
                </a:solidFill>
                <a:latin typeface="NEU-HZ"/>
                <a:ea typeface="方正楷体_GBK"/>
                <a:cs typeface="Times New Roman"/>
              </a:rPr>
              <a:t>   </a:t>
            </a:r>
            <a:r>
              <a:rPr lang="zh-CN" altLang="zh-CN" sz="3600">
                <a:latin typeface="NEU-HZ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。这儿还有道路通到城里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……</a:t>
            </a:r>
            <a:r>
              <a:rPr lang="en-US" altLang="zh-CN" sz="3600"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青蛙说到这里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突然愣住了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他想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 u="sng">
                <a:latin typeface="Calibri"/>
                <a:ea typeface="方正仿宋_GBK"/>
                <a:cs typeface="Times New Roman"/>
              </a:rPr>
              <a:t>这么好的地方</a:t>
            </a:r>
            <a:r>
              <a:rPr lang="en-US" altLang="zh-CN" sz="3600" u="sng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latin typeface="Calibri"/>
                <a:ea typeface="方正仿宋_GBK"/>
                <a:cs typeface="Times New Roman"/>
              </a:rPr>
              <a:t>自己住挺好的</a:t>
            </a:r>
            <a:r>
              <a:rPr lang="en-US" altLang="zh-CN" sz="3600" u="sng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latin typeface="Calibri"/>
                <a:ea typeface="方正仿宋_GBK"/>
                <a:cs typeface="Times New Roman"/>
              </a:rPr>
              <a:t>为什么要</a:t>
            </a:r>
            <a:r>
              <a:rPr lang="zh-CN" altLang="zh-CN" sz="3600" u="sng">
                <a:latin typeface="Calibri"/>
                <a:ea typeface="方正仿宋_GBK"/>
                <a:cs typeface="Times New Roman"/>
              </a:rPr>
              <a:t>卖掉</a:t>
            </a:r>
            <a:r>
              <a:rPr lang="zh-CN" altLang="zh-CN" sz="3600" u="sng" smtClean="0">
                <a:latin typeface="Calibri"/>
                <a:ea typeface="方正仿宋_GBK"/>
                <a:cs typeface="Times New Roman"/>
              </a:rPr>
              <a:t>呢</a:t>
            </a:r>
            <a:r>
              <a:rPr lang="en-US" altLang="zh-CN" sz="3600" u="sng" smtClean="0">
                <a:latin typeface="方正仿宋_GBK"/>
                <a:ea typeface="方正楷体_GBK"/>
                <a:cs typeface="Times New Roman"/>
              </a:rPr>
              <a:t>？</a:t>
            </a:r>
            <a:endParaRPr lang="zh-CN" altLang="en-US" sz="3600"/>
          </a:p>
        </p:txBody>
      </p:sp>
      <p:sp>
        <p:nvSpPr>
          <p:cNvPr id="8" name="矩形 7"/>
          <p:cNvSpPr/>
          <p:nvPr/>
        </p:nvSpPr>
        <p:spPr>
          <a:xfrm>
            <a:off x="3394543" y="2753919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050765" y="266066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93412" y="3526940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016841" y="3526939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24504" y="2349271"/>
            <a:ext cx="10745338" cy="2709336"/>
            <a:chOff x="624504" y="2349271"/>
            <a:chExt cx="10745338" cy="2709336"/>
          </a:xfrm>
        </p:grpSpPr>
        <p:pic>
          <p:nvPicPr>
            <p:cNvPr id="13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1" t="12009" r="1656" b="50001"/>
            <a:stretch/>
          </p:blipFill>
          <p:spPr bwMode="auto">
            <a:xfrm>
              <a:off x="624504" y="3324415"/>
              <a:ext cx="7087565" cy="1466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1" t="12009" r="20389" b="50001"/>
            <a:stretch/>
          </p:blipFill>
          <p:spPr bwMode="auto">
            <a:xfrm>
              <a:off x="5671356" y="3327839"/>
              <a:ext cx="5698486" cy="1466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5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1" t="12009" r="1656" b="50001"/>
            <a:stretch/>
          </p:blipFill>
          <p:spPr bwMode="auto">
            <a:xfrm>
              <a:off x="624504" y="4149206"/>
              <a:ext cx="7087565" cy="1466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6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1" t="12009" r="20389" b="50001"/>
            <a:stretch/>
          </p:blipFill>
          <p:spPr bwMode="auto">
            <a:xfrm>
              <a:off x="5671356" y="4152630"/>
              <a:ext cx="5698486" cy="1466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1" t="12009" r="20389" b="50001"/>
            <a:stretch/>
          </p:blipFill>
          <p:spPr bwMode="auto">
            <a:xfrm>
              <a:off x="5201522" y="2349271"/>
              <a:ext cx="6168320" cy="158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8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1" t="12009" r="58814" b="50001"/>
            <a:stretch/>
          </p:blipFill>
          <p:spPr bwMode="auto">
            <a:xfrm>
              <a:off x="624504" y="4911997"/>
              <a:ext cx="2849243" cy="1466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815931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27345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仿照青蛙的话向同学们推荐一本书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试着说一说。</a:t>
            </a:r>
          </a:p>
          <a:p>
            <a:pPr indent="722313">
              <a:lnSpc>
                <a:spcPct val="150000"/>
              </a:lnSpc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多好的一本书</a:t>
            </a:r>
            <a:r>
              <a:rPr lang="en-US" altLang="zh-CN" sz="3600" smtClean="0">
                <a:latin typeface="方正楷体_GBK"/>
                <a:cs typeface="Times New Roman"/>
              </a:rPr>
              <a:t>!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有</a:t>
            </a:r>
            <a:r>
              <a:rPr lang="zh-CN" altLang="zh-CN" sz="3600" u="sng" smtClean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</a:t>
            </a:r>
            <a:r>
              <a:rPr lang="zh-CN" altLang="zh-CN" sz="3600" u="sng" smtClean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方正楷体_GBK"/>
                <a:cs typeface="Times New Roman"/>
              </a:rPr>
              <a:t>,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有</a:t>
            </a:r>
            <a:r>
              <a:rPr lang="zh-CN" altLang="zh-CN" sz="3600" u="sng" smtClean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</a:t>
            </a:r>
            <a:r>
              <a:rPr lang="zh-CN" altLang="zh-CN" sz="3600" u="sng" smtClean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方正楷体_GBK"/>
                <a:cs typeface="Times New Roman"/>
              </a:rPr>
              <a:t>,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有</a:t>
            </a:r>
            <a:r>
              <a:rPr lang="zh-CN" altLang="zh-CN" sz="3600" u="sng" smtClean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</a:t>
            </a:r>
            <a:r>
              <a:rPr lang="zh-CN" altLang="zh-CN" sz="3600" u="sng" smtClean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4895692" y="1782461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漂亮的封面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687578" y="1782460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精美的图画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19871" y="2624571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动人的故事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6888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5589" y="1641954"/>
            <a:ext cx="1090632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文具店在招文具推销员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谁能应聘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成功</a:t>
            </a:r>
            <a:r>
              <a:rPr lang="en-US" altLang="zh-CN" sz="3600" smtClean="0">
                <a:latin typeface="方正黑体_GBK"/>
                <a:ea typeface="方正楷体_GBK"/>
                <a:cs typeface="Times New Roman"/>
              </a:rPr>
              <a:t>?(          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</a:pPr>
            <a:r>
              <a:rPr lang="en-US" altLang="zh-CN" sz="360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欢欢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彩笔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好用的彩笔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还很便宜</a:t>
            </a:r>
            <a:r>
              <a:rPr lang="en-US" altLang="zh-CN" sz="3600">
                <a:latin typeface="方正楷体_GBK"/>
                <a:cs typeface="Times New Roman"/>
              </a:rPr>
              <a:t>!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ea typeface="Calibri"/>
                <a:cs typeface="Times New Roman"/>
              </a:rPr>
              <a:t> </a:t>
            </a:r>
            <a:endParaRPr lang="en-US" altLang="zh-CN" sz="3600" smtClean="0">
              <a:ea typeface="Calibri"/>
              <a:cs typeface="Times New Roman"/>
            </a:endParaRPr>
          </a:p>
          <a:p>
            <a:pPr>
              <a:lnSpc>
                <a:spcPct val="200000"/>
              </a:lnSpc>
            </a:pP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静静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彩笔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卖彩笔了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快来看一看</a:t>
            </a:r>
            <a:r>
              <a:rPr lang="en-US" altLang="zh-CN" sz="3600">
                <a:latin typeface="方正楷体_GBK"/>
                <a:cs typeface="Times New Roman"/>
              </a:rPr>
              <a:t>!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ea typeface="Calibri"/>
                <a:cs typeface="Times New Roman"/>
              </a:rPr>
              <a:t> </a:t>
            </a:r>
            <a:endParaRPr lang="en-US" altLang="zh-CN" sz="3600" smtClean="0">
              <a:ea typeface="Calibri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玲玲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多好的彩笔啊</a:t>
            </a:r>
            <a:r>
              <a:rPr lang="en-US" altLang="zh-CN" sz="3600">
                <a:latin typeface="方正楷体_GBK"/>
                <a:cs typeface="Times New Roman"/>
              </a:rPr>
              <a:t>!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颜色丰富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物美价廉。你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可以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用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红色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画太阳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绿色画草地</a:t>
            </a:r>
            <a:r>
              <a:rPr lang="en-US" altLang="zh-CN" sz="3600">
                <a:latin typeface="方正楷体_GBK"/>
                <a:cs typeface="Times New Roman"/>
              </a:rPr>
              <a:t>……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8876981" y="187861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5460" y="2725305"/>
            <a:ext cx="7206782" cy="836042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13476" y="3816201"/>
            <a:ext cx="7206782" cy="836042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9459" y="4871001"/>
            <a:ext cx="10716003" cy="1385420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5" y="1331187"/>
            <a:ext cx="565281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一、读拼音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写字词。</a:t>
            </a:r>
            <a:endParaRPr lang="zh-CN" altLang="en-US" sz="360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575" b="63386"/>
          <a:stretch/>
        </p:blipFill>
        <p:spPr bwMode="auto">
          <a:xfrm>
            <a:off x="190085" y="2055073"/>
            <a:ext cx="11743768" cy="1553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25" b="62506"/>
          <a:stretch/>
        </p:blipFill>
        <p:spPr bwMode="auto">
          <a:xfrm>
            <a:off x="289668" y="3608556"/>
            <a:ext cx="2333256" cy="1590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971" r="31872" b="16983"/>
          <a:stretch/>
        </p:blipFill>
        <p:spPr bwMode="auto">
          <a:xfrm>
            <a:off x="2331055" y="3705638"/>
            <a:ext cx="9590414" cy="1614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13" t="44971" b="18083"/>
          <a:stretch/>
        </p:blipFill>
        <p:spPr bwMode="auto">
          <a:xfrm>
            <a:off x="293023" y="5181821"/>
            <a:ext cx="4460636" cy="1567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681" r="75367"/>
          <a:stretch/>
        </p:blipFill>
        <p:spPr bwMode="auto">
          <a:xfrm>
            <a:off x="4753659" y="5965591"/>
            <a:ext cx="3467515" cy="522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7" name="组合 16"/>
          <p:cNvGrpSpPr/>
          <p:nvPr/>
        </p:nvGrpSpPr>
        <p:grpSpPr>
          <a:xfrm>
            <a:off x="1078821" y="2615248"/>
            <a:ext cx="2092662" cy="1090390"/>
            <a:chOff x="1987734" y="1843323"/>
            <a:chExt cx="2092662" cy="1090390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0" name="表格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807825"/>
              </p:ext>
            </p:extLst>
          </p:nvPr>
        </p:nvGraphicFramePr>
        <p:xfrm>
          <a:off x="1106314" y="2665300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青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蛙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EAE11FF2-D498-47A0-9620-7D74A73B6E7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422" t="5749" r="8370" b="5426"/>
          <a:stretch/>
        </p:blipFill>
        <p:spPr>
          <a:xfrm>
            <a:off x="5191090" y="2566382"/>
            <a:ext cx="1077362" cy="1088889"/>
          </a:xfrm>
          <a:prstGeom prst="rect">
            <a:avLst/>
          </a:prstGeom>
        </p:spPr>
      </p:pic>
      <p:graphicFrame>
        <p:nvGraphicFramePr>
          <p:cNvPr id="22" name="表格 21">
            <a:extLst>
              <a:ext uri="{FF2B5EF4-FFF2-40B4-BE49-F238E27FC236}">
                <a16:creationId xmlns:a16="http://schemas.microsoft.com/office/drawing/2014/main" xmlns="" id="{260EE6AF-653E-48C3-B2A2-42DF05BA2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5313289"/>
              </p:ext>
            </p:extLst>
          </p:nvPr>
        </p:nvGraphicFramePr>
        <p:xfrm>
          <a:off x="5218583" y="2614933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995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5400" kern="12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卖</a:t>
                      </a:r>
                      <a:endParaRPr lang="zh-CN" sz="5400" kern="120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EAE11FF2-D498-47A0-9620-7D74A73B6E7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422" t="5749" r="8370" b="5426"/>
          <a:stretch/>
        </p:blipFill>
        <p:spPr>
          <a:xfrm>
            <a:off x="9471871" y="2555715"/>
            <a:ext cx="1077362" cy="1088889"/>
          </a:xfrm>
          <a:prstGeom prst="rect">
            <a:avLst/>
          </a:prstGeom>
        </p:spPr>
      </p:pic>
      <p:graphicFrame>
        <p:nvGraphicFramePr>
          <p:cNvPr id="24" name="表格 23">
            <a:extLst>
              <a:ext uri="{FF2B5EF4-FFF2-40B4-BE49-F238E27FC236}">
                <a16:creationId xmlns:a16="http://schemas.microsoft.com/office/drawing/2014/main" xmlns="" id="{260EE6AF-653E-48C3-B2A2-42DF05BA2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4969371"/>
              </p:ext>
            </p:extLst>
          </p:nvPr>
        </p:nvGraphicFramePr>
        <p:xfrm>
          <a:off x="9499364" y="2604266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995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砍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25" name="组合 24"/>
          <p:cNvGrpSpPr/>
          <p:nvPr/>
        </p:nvGrpSpPr>
        <p:grpSpPr>
          <a:xfrm>
            <a:off x="274917" y="4136756"/>
            <a:ext cx="2092662" cy="1090390"/>
            <a:chOff x="1987734" y="1843323"/>
            <a:chExt cx="2092662" cy="1090390"/>
          </a:xfrm>
        </p:grpSpPr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8" name="表格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2376805"/>
              </p:ext>
            </p:extLst>
          </p:nvPr>
        </p:nvGraphicFramePr>
        <p:xfrm>
          <a:off x="302410" y="4186808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破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开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29" name="组合 28"/>
          <p:cNvGrpSpPr/>
          <p:nvPr/>
        </p:nvGrpSpPr>
        <p:grpSpPr>
          <a:xfrm>
            <a:off x="3802405" y="4162474"/>
            <a:ext cx="2092662" cy="1090390"/>
            <a:chOff x="1987734" y="1843323"/>
            <a:chExt cx="2092662" cy="1090390"/>
          </a:xfrm>
        </p:grpSpPr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2" name="表格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2787326"/>
              </p:ext>
            </p:extLst>
          </p:nvPr>
        </p:nvGraphicFramePr>
        <p:xfrm>
          <a:off x="3829898" y="4212526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泉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水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33" name="组合 32"/>
          <p:cNvGrpSpPr/>
          <p:nvPr/>
        </p:nvGrpSpPr>
        <p:grpSpPr>
          <a:xfrm>
            <a:off x="8436909" y="4198686"/>
            <a:ext cx="2092662" cy="1090390"/>
            <a:chOff x="1987734" y="1843323"/>
            <a:chExt cx="2092662" cy="1090390"/>
          </a:xfrm>
        </p:grpSpPr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6" name="表格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9095167"/>
              </p:ext>
            </p:extLst>
          </p:nvPr>
        </p:nvGraphicFramePr>
        <p:xfrm>
          <a:off x="8464402" y="4248738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泳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池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EAE11FF2-D498-47A0-9620-7D74A73B6E7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422" t="5749" r="8370" b="5426"/>
          <a:stretch/>
        </p:blipFill>
        <p:spPr>
          <a:xfrm>
            <a:off x="3659286" y="5640447"/>
            <a:ext cx="1077362" cy="1088889"/>
          </a:xfrm>
          <a:prstGeom prst="rect">
            <a:avLst/>
          </a:prstGeom>
        </p:spPr>
      </p:pic>
      <p:graphicFrame>
        <p:nvGraphicFramePr>
          <p:cNvPr id="38" name="表格 37">
            <a:extLst>
              <a:ext uri="{FF2B5EF4-FFF2-40B4-BE49-F238E27FC236}">
                <a16:creationId xmlns:a16="http://schemas.microsoft.com/office/drawing/2014/main" xmlns="" id="{260EE6AF-653E-48C3-B2A2-42DF05BA2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492917"/>
              </p:ext>
            </p:extLst>
          </p:nvPr>
        </p:nvGraphicFramePr>
        <p:xfrm>
          <a:off x="3686779" y="5688998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995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搬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388"/>
            <a:ext cx="1100645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二、卖泥塘的原因。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选择恰当的关联词语填空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     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如果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……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就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……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　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因为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……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所以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……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青蛙觉得泥塘不怎么样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他想把泥塘卖掉。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能把烂泥塘卖掉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他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可以搬到城里去住。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19871" y="273454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因为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477707" y="273454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所以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12412" y="351490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如果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968363" y="357506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就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7844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三、照样子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写句子。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书宋_GBK"/>
                <a:cs typeface="Times New Roman"/>
              </a:rPr>
              <a:t>例</a:t>
            </a:r>
            <a:r>
              <a:rPr lang="en-US" altLang="zh-CN" sz="3600"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多好的地方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!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有树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有花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有草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有水塘。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多美的校园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!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有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有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有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有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多美的花园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!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有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有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有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有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92950" y="261254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78950" y="261253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487507" y="2612538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运动场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46642" y="3407000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篮球场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54451" y="4224772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太阳花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005787" y="422477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桃花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503169" y="422477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杏花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819871" y="5054950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迎春花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7844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三、照样子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写句子。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书宋_GBK"/>
                <a:cs typeface="Times New Roman"/>
              </a:rPr>
              <a:t>例</a:t>
            </a:r>
            <a:r>
              <a:rPr lang="en-US" altLang="zh-CN" sz="3600"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要是周围有些草就更好了。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                                            </a:t>
            </a:r>
            <a:r>
              <a:rPr lang="en-US" altLang="zh-CN" sz="3600" u="sng" smtClean="0">
                <a:solidFill>
                  <a:schemeClr val="bg2"/>
                </a:solidFill>
                <a:latin typeface="Calibri"/>
                <a:ea typeface="方正楷体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要是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就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2380886"/>
            <a:ext cx="5724644" cy="8368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要是明天不上课就更好了。</a:t>
            </a:r>
            <a:endParaRPr lang="zh-CN" altLang="zh-CN" sz="3600" b="1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31472" y="3454750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我有钱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66217" y="3454749"/>
            <a:ext cx="43396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可以去周游全世界了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1074493" y="2147948"/>
            <a:ext cx="115697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4295232" y="2167351"/>
            <a:ext cx="77034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46729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10363"/>
            <a:ext cx="1100645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四、照样子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填上合适的词。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种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草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 indent="360363"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路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房子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太阳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草籽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根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竹子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 indent="360363"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牌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老牛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野鸭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路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1353041" y="274826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修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34961" y="278266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盖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30034" y="278266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晒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754434" y="278266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收集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81134" y="435712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块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16223" y="437083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988024" y="437252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只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959823" y="437252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条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10363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四、照样子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填上合适的词。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( 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绿茵茵</a:t>
            </a: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的小草</a:t>
            </a:r>
            <a:endParaRPr lang="zh-CN" altLang="zh-CN" sz="3600" smtClean="0">
              <a:latin typeface="Calibri"/>
              <a:ea typeface="方正楷体_GBK"/>
              <a:cs typeface="Times New Roman"/>
            </a:endParaRPr>
          </a:p>
          <a:p>
            <a:pPr indent="360363">
              <a:lnSpc>
                <a:spcPct val="150000"/>
              </a:lnSpc>
            </a:pPr>
            <a:r>
              <a:rPr lang="en-US" altLang="zh-CN" sz="3600" smtClean="0">
                <a:latin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的星星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米饭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 indent="360363">
              <a:lnSpc>
                <a:spcPct val="150000"/>
              </a:lnSpc>
            </a:pPr>
            <a:r>
              <a:rPr lang="en-US" altLang="zh-CN" sz="3600" smtClean="0">
                <a:latin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的草地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1446642" y="2760293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亮晶晶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58706" y="2749949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白花花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8271" y="3563035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绿油油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21197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16517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五、青蛙为卖泥塘做了哪些事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?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想一想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填一填。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盖房子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栽树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播撒草籽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引水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⑤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种花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⑥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修路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听了老牛的话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青蛙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听了野鸭的话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青蛙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听了小鸟的话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青蛙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17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070224" y="3288381"/>
            <a:ext cx="4441691" cy="235067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126503" y="340025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91590" y="424883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44645" y="507901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48909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16517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五、青蛙为卖泥塘做了哪些事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?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想一想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填一填。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盖房子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栽树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播撒草籽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引水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⑤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种花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⑥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修路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听了蝴蝶的话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青蛙</a:t>
            </a:r>
            <a:r>
              <a:rPr lang="zh-CN" altLang="zh-CN" sz="3600" u="sng" smtClean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u="sng" smtClean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5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听了小兔的话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青蛙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6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听了小猴的话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青蛙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17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070224" y="3288381"/>
            <a:ext cx="4441691" cy="235067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126503" y="340025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⑤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26503" y="422477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⑥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26503" y="501847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19199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521</Words>
  <Application>Microsoft Office PowerPoint</Application>
  <PresentationFormat>自定义</PresentationFormat>
  <Paragraphs>153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6" baseType="lpstr">
      <vt:lpstr>Arial</vt:lpstr>
      <vt:lpstr>宋体</vt:lpstr>
      <vt:lpstr>Calibri</vt:lpstr>
      <vt:lpstr>方正黑体_GBK</vt:lpstr>
      <vt:lpstr>方正仿宋_GBK</vt:lpstr>
      <vt:lpstr>Wingdings</vt:lpstr>
      <vt:lpstr>方正小标宋_GBK</vt:lpstr>
      <vt:lpstr>方正大标宋简体</vt:lpstr>
      <vt:lpstr>汉仪雅酷黑 95W</vt:lpstr>
      <vt:lpstr>NEU-HZ</vt:lpstr>
      <vt:lpstr>Times New Roman</vt:lpstr>
      <vt:lpstr>NEU-BZ</vt:lpstr>
      <vt:lpstr>华文宋体</vt:lpstr>
      <vt:lpstr>方正大标宋_GBK</vt:lpstr>
      <vt:lpstr>方正书宋_GBK</vt:lpstr>
      <vt:lpstr>微软雅黑</vt:lpstr>
      <vt:lpstr>方正楷体_GBK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247</cp:revision>
  <dcterms:created xsi:type="dcterms:W3CDTF">2019-06-19T02:08:00Z</dcterms:created>
  <dcterms:modified xsi:type="dcterms:W3CDTF">2026-03-21T03:15:59Z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