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5" r:id="rId7"/>
    <p:sldId id="526" r:id="rId8"/>
    <p:sldId id="529" r:id="rId9"/>
    <p:sldId id="527" r:id="rId10"/>
    <p:sldId id="528" r:id="rId11"/>
    <p:sldId id="498" r:id="rId12"/>
    <p:sldId id="522" r:id="rId13"/>
    <p:sldId id="531" r:id="rId14"/>
    <p:sldId id="530" r:id="rId15"/>
    <p:sldId id="427" r:id="rId16"/>
  </p:sldIdLst>
  <p:sldSz cx="12192000" cy="6858000"/>
  <p:notesSz cx="6858000" cy="9144000"/>
  <p:embeddedFontLst>
    <p:embeddedFont>
      <p:font typeface="微软雅黑" pitchFamily="34" charset="-122"/>
      <p:regular r:id="rId17"/>
      <p:bold r:id="rId18"/>
    </p:embeddedFont>
    <p:embeddedFont>
      <p:font typeface="方正仿宋_GBK" pitchFamily="65" charset="-122"/>
      <p:regular r:id="rId19"/>
    </p:embeddedFont>
    <p:embeddedFont>
      <p:font typeface="NEU-HZ" pitchFamily="2" charset="-122"/>
      <p:regular r:id="rId20"/>
      <p:italic r:id="rId21"/>
    </p:embeddedFont>
    <p:embeddedFont>
      <p:font typeface="方正楷体_GBK" pitchFamily="65" charset="-122"/>
      <p:regular r:id="rId22"/>
    </p:embeddedFont>
    <p:embeddedFont>
      <p:font typeface="方正隶变_GBK" pitchFamily="65" charset="-122"/>
      <p:regular r:id="rId23"/>
    </p:embeddedFont>
    <p:embeddedFont>
      <p:font typeface="方正大标宋简体" charset="-122"/>
      <p:regular r:id="rId24"/>
    </p:embeddedFont>
    <p:embeddedFont>
      <p:font typeface="方正黑体_GBK" pitchFamily="65" charset="-122"/>
      <p:regular r:id="rId25"/>
    </p:embeddedFont>
    <p:embeddedFont>
      <p:font typeface="NEU-BZ" pitchFamily="2" charset="-122"/>
      <p:regular r:id="rId26"/>
      <p:bold r:id="rId27"/>
      <p:italic r:id="rId28"/>
      <p:boldItalic r:id="rId29"/>
    </p:embeddedFont>
    <p:embeddedFont>
      <p:font typeface="Calibri" pitchFamily="34" charset="0"/>
      <p:regular r:id="rId30"/>
      <p:bold r:id="rId31"/>
      <p:italic r:id="rId32"/>
      <p:boldItalic r:id="rId33"/>
    </p:embeddedFont>
    <p:embeddedFont>
      <p:font typeface="NEU-XT" pitchFamily="18" charset="-122"/>
      <p:regular r:id="rId34"/>
    </p:embeddedFont>
    <p:embeddedFont>
      <p:font typeface="方正魏碑_GBK" pitchFamily="65" charset="-122"/>
      <p:regular r:id="rId35"/>
    </p:embeddedFont>
    <p:embeddedFont>
      <p:font typeface="方正大标宋_GBK" pitchFamily="65" charset="-122"/>
      <p:regular r:id="rId36"/>
    </p:embeddedFont>
    <p:embeddedFont>
      <p:font typeface="方正小标宋_GBK" pitchFamily="65" charset="-122"/>
      <p:regular r:id="rId37"/>
    </p:embeddedFont>
    <p:embeddedFont>
      <p:font typeface="华文宋体" pitchFamily="2" charset="-122"/>
      <p:regular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font" Target="fonts/font2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font" Target="fonts/font21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font" Target="fonts/font20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font" Target="fonts/font19.fntdata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8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5" Type="http://schemas.openxmlformats.org/officeDocument/2006/relationships/image" Target="../media/image9.TIF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13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小马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过河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716748"/>
              </p:ext>
            </p:extLst>
          </p:nvPr>
        </p:nvGraphicFramePr>
        <p:xfrm>
          <a:off x="662356" y="974558"/>
          <a:ext cx="11152655" cy="5305926"/>
        </p:xfrm>
        <a:graphic>
          <a:graphicData uri="http://schemas.openxmlformats.org/drawingml/2006/table">
            <a:tbl>
              <a:tblPr firstRow="1" firstCol="1" bandRow="1"/>
              <a:tblGrid>
                <a:gridCol w="1020435"/>
                <a:gridCol w="10132220"/>
              </a:tblGrid>
              <a:tr h="6737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起因</a:t>
                      </a:r>
                      <a:endParaRPr lang="zh-CN" sz="32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老马让小马把麦子驮到磨坊。</a:t>
                      </a: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69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经过</a:t>
                      </a:r>
                      <a:endParaRPr lang="zh-CN" sz="32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小河挡住去路</a:t>
                      </a:r>
                      <a:r>
                        <a:rPr lang="en-US" sz="3200">
                          <a:effectLst/>
                          <a:latin typeface="方正楷体_GBK"/>
                          <a:ea typeface="方正楷体_GBK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小马遇见老牛、松鼠。</a:t>
                      </a:r>
                    </a:p>
                  </a:txBody>
                  <a:tcPr marL="26670" marR="26670" marT="14605" marB="146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73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结果</a:t>
                      </a:r>
                      <a:endParaRPr lang="zh-CN" sz="32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　　小马问完妈妈</a:t>
                      </a:r>
                      <a:r>
                        <a:rPr lang="en-US" sz="3200">
                          <a:effectLst/>
                          <a:latin typeface="方正楷体_GBK"/>
                          <a:ea typeface="方正楷体_GBK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决定</a:t>
                      </a:r>
                      <a:r>
                        <a:rPr lang="zh-CN" sz="3200" u="sng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　</a:t>
                      </a:r>
                      <a:r>
                        <a:rPr lang="en-US" altLang="zh-CN" sz="3200" u="sng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  </a:t>
                      </a:r>
                      <a:r>
                        <a:rPr lang="en-US" altLang="zh-CN" sz="3200" b="1" u="sng" kern="1200" smtClean="0">
                          <a:solidFill>
                            <a:schemeClr val="tx1"/>
                          </a:solidFill>
                          <a:latin typeface="Calibri"/>
                          <a:ea typeface="方正仿宋_GBK"/>
                          <a:cs typeface="Times New Roman"/>
                        </a:rPr>
                        <a:t>                           </a:t>
                      </a:r>
                      <a:r>
                        <a:rPr lang="en-US" altLang="zh-CN" sz="3200" u="sng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   </a:t>
                      </a:r>
                      <a:r>
                        <a:rPr lang="zh-CN" sz="3200" u="sng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　</a:t>
                      </a:r>
                      <a:r>
                        <a:rPr lang="en-US" sz="3200">
                          <a:effectLst/>
                          <a:latin typeface="方正楷体_GBK"/>
                          <a:ea typeface="方正楷体_GBK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发现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河水</a:t>
                      </a:r>
                      <a:endParaRPr lang="en-US" altLang="zh-CN" sz="3200" smtClean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u="sng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　</a:t>
                      </a:r>
                      <a:r>
                        <a:rPr lang="en-US" altLang="zh-CN" sz="3200" u="sng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                       </a:t>
                      </a:r>
                      <a:r>
                        <a:rPr lang="zh-CN" sz="3200" u="sng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　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。</a:t>
                      </a:r>
                      <a:r>
                        <a:rPr lang="en-US" sz="3200">
                          <a:effectLst/>
                          <a:latin typeface="方正楷体_GBK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2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78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道理</a:t>
                      </a:r>
                      <a:endParaRPr lang="zh-CN" sz="32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3200" u="sng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方正仿宋_GBK"/>
                          <a:cs typeface="Times New Roman"/>
                        </a:rPr>
                        <a:t>                                                                                                            </a:t>
                      </a:r>
                      <a:r>
                        <a:rPr lang="en-US" altLang="zh-CN" sz="3200" u="sng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方正仿宋_GBK"/>
                          <a:cs typeface="Times New Roman"/>
                        </a:rPr>
                        <a:t>.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871" y="2365344"/>
            <a:ext cx="9643143" cy="1821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4076387" y="252494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77233" y="2531273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没过小腿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04781" y="33568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45751" y="3375171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淹死的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16078" y="4263940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亲自去试一试</a:t>
            </a:r>
          </a:p>
        </p:txBody>
      </p:sp>
      <p:sp>
        <p:nvSpPr>
          <p:cNvPr id="12" name="矩形 11"/>
          <p:cNvSpPr/>
          <p:nvPr/>
        </p:nvSpPr>
        <p:spPr>
          <a:xfrm>
            <a:off x="1758445" y="473681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既不深也不浅</a:t>
            </a:r>
          </a:p>
        </p:txBody>
      </p:sp>
      <p:sp>
        <p:nvSpPr>
          <p:cNvPr id="13" name="矩形 12"/>
          <p:cNvSpPr/>
          <p:nvPr/>
        </p:nvSpPr>
        <p:spPr>
          <a:xfrm>
            <a:off x="1871296" y="5525301"/>
            <a:ext cx="96920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别人的经验不一定可靠</a:t>
            </a:r>
            <a:r>
              <a:rPr lang="en-US" altLang="zh-CN" sz="32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,</a:t>
            </a:r>
            <a:r>
              <a:rPr lang="zh-CN" altLang="en-US" sz="32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遇事要动脑思考</a:t>
            </a:r>
            <a:r>
              <a:rPr lang="en-US" altLang="zh-CN" sz="32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,</a:t>
            </a:r>
            <a:r>
              <a:rPr lang="zh-CN" altLang="en-US" sz="32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亲自去试一试</a:t>
            </a:r>
            <a:r>
              <a:rPr lang="zh-CN" altLang="en-US" sz="3200" spc="-15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。</a:t>
            </a:r>
            <a:endParaRPr lang="zh-CN" altLang="en-US" sz="3200" spc="-150">
              <a:solidFill>
                <a:srgbClr val="000000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23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3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1053" y="1720568"/>
            <a:ext cx="1111086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阅读文段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小马跑到河边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刚刚抬起前蹄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松鼠又大叫起来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怎么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你不要命啦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!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小马说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让我试试吧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!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他下了河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小心地蹚到了对岸。原来河水既不像老牛说的那样浅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也不像松鼠说的那样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深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。</a:t>
            </a:r>
            <a:endParaRPr lang="zh-CN" altLang="en-US" sz="36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53256" y="1010705"/>
            <a:ext cx="1111086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找出文段中的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反义词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)——(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 —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—(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小马过河的故事给了你什么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启发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?(    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做事要勇敢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不怕困难。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遇到问题要动脑筋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勇于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实践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3" name="矩形 2"/>
          <p:cNvSpPr/>
          <p:nvPr/>
        </p:nvSpPr>
        <p:spPr>
          <a:xfrm>
            <a:off x="956865" y="20470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98076" y="204705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49668" y="20470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49761" y="206077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70076" y="292536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53256" y="1010705"/>
            <a:ext cx="11110862" cy="1666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送完麦子后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小马看到了一座美丽的花园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想进去看看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这次小马会怎么做呢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结合图片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发挥想象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写一写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2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53256" y="3159576"/>
            <a:ext cx="11488993" cy="25193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4656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53256" y="1010705"/>
            <a:ext cx="1111086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送完麦子后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小马看到了一座美丽的花园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想进去看看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这次小马会怎么做呢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结合图片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发挥想象写一写。</a:t>
            </a:r>
          </a:p>
          <a:p>
            <a:pPr indent="722313">
              <a:lnSpc>
                <a:spcPct val="150000"/>
              </a:lnSpc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小马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地说</a:t>
            </a:r>
            <a:r>
              <a:rPr lang="en-US" altLang="zh-CN" sz="3600">
                <a:latin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     </a:t>
            </a:r>
            <a:r>
              <a:rPr lang="en-US" altLang="zh-CN" sz="3600" u="sng" smtClean="0">
                <a:solidFill>
                  <a:schemeClr val="bg2"/>
                </a:solidFill>
                <a:latin typeface="Calibri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于是他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</a:t>
            </a:r>
            <a:r>
              <a:rPr lang="en-US" altLang="zh-CN" sz="3600" u="sng" smtClean="0">
                <a:solidFill>
                  <a:schemeClr val="bg2"/>
                </a:solidFill>
                <a:latin typeface="Calibri"/>
                <a:ea typeface="方正楷体_GBK"/>
                <a:cs typeface="Times New Roman"/>
              </a:rPr>
              <a:t> .</a:t>
            </a:r>
          </a:p>
          <a:p>
            <a:pPr>
              <a:lnSpc>
                <a:spcPct val="150000"/>
              </a:lnSpc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3" name="矩形 2"/>
          <p:cNvSpPr/>
          <p:nvPr/>
        </p:nvSpPr>
        <p:spPr>
          <a:xfrm>
            <a:off x="2594266" y="263660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坚定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3256" y="2451488"/>
            <a:ext cx="10760176" cy="1662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花园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的主人是好客还是凶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我要进去看看才知道</a:t>
            </a:r>
            <a:endParaRPr lang="zh-CN" altLang="en-US" b="1">
              <a:solidFill>
                <a:srgbClr val="E72582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56865" y="3525074"/>
            <a:ext cx="10096690" cy="1526501"/>
            <a:chOff x="956865" y="3525074"/>
            <a:chExt cx="10096690" cy="1526501"/>
          </a:xfrm>
        </p:grpSpPr>
        <p:sp>
          <p:nvSpPr>
            <p:cNvPr id="9" name="矩形 8"/>
            <p:cNvSpPr/>
            <p:nvPr/>
          </p:nvSpPr>
          <p:spPr>
            <a:xfrm>
              <a:off x="7637235" y="3525074"/>
              <a:ext cx="341632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6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迈着轻快</a:t>
              </a:r>
              <a:r>
                <a:rPr lang="zh-CN" altLang="zh-CN" sz="36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的</a:t>
              </a:r>
              <a:r>
                <a:rPr lang="zh-CN" altLang="zh-CN" sz="3600" b="1" smtClean="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步子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956865" y="4405244"/>
              <a:ext cx="249299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600" b="1" smtClean="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走进</a:t>
              </a:r>
              <a:r>
                <a:rPr lang="zh-CN" altLang="zh-CN" sz="36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了花园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64904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615635" y="1609315"/>
            <a:ext cx="10502019" cy="2749033"/>
            <a:chOff x="615635" y="1609315"/>
            <a:chExt cx="10502019" cy="2749033"/>
          </a:xfrm>
        </p:grpSpPr>
        <p:sp>
          <p:nvSpPr>
            <p:cNvPr id="3" name="矩形 2"/>
            <p:cNvSpPr/>
            <p:nvPr/>
          </p:nvSpPr>
          <p:spPr>
            <a:xfrm>
              <a:off x="615635" y="1609315"/>
              <a:ext cx="10502019" cy="2585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一、用</a:t>
              </a:r>
              <a:r>
                <a:rPr lang="en-US" altLang="zh-CN" sz="36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600">
                  <a:latin typeface="Calibri"/>
                  <a:ea typeface="NEU-BZ"/>
                  <a:cs typeface="Times New Roman"/>
                </a:rPr>
                <a:t>􀳫</a:t>
              </a:r>
              <a:r>
                <a:rPr lang="en-US" altLang="zh-CN" sz="36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选择正确的读音。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 indent="715963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街坊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fāng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fáng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们在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磨坊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fāng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fáng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里用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石磨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mó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mò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磨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mó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mò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面。</a:t>
              </a:r>
              <a:endParaRPr lang="zh-CN" altLang="zh-CN" sz="3600">
                <a:effectLst/>
                <a:latin typeface="Calibri"/>
                <a:ea typeface="方正楷体_GBK"/>
                <a:cs typeface="Times New Roman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1734554" y="2865814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6397620" y="2901976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1057036" y="3702915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3852858" y="3712017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3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027139" y="278947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9055909" y="274930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216421" y="354821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846047" y="353416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60397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二、拼一拼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写一写。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8205" y="1459417"/>
            <a:ext cx="11513011" cy="4879223"/>
            <a:chOff x="318205" y="1459417"/>
            <a:chExt cx="11513011" cy="487922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9511" b="52908"/>
            <a:stretch/>
          </p:blipFill>
          <p:spPr bwMode="auto">
            <a:xfrm>
              <a:off x="318205" y="1459417"/>
              <a:ext cx="11391713" cy="15916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489" t="19543" b="60913"/>
            <a:stretch/>
          </p:blipFill>
          <p:spPr bwMode="auto">
            <a:xfrm>
              <a:off x="318205" y="3738308"/>
              <a:ext cx="2761350" cy="6605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717" r="38164"/>
            <a:stretch/>
          </p:blipFill>
          <p:spPr bwMode="auto">
            <a:xfrm>
              <a:off x="3079555" y="3051110"/>
              <a:ext cx="8751661" cy="15643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836" t="53717"/>
            <a:stretch/>
          </p:blipFill>
          <p:spPr bwMode="auto">
            <a:xfrm>
              <a:off x="378854" y="4774318"/>
              <a:ext cx="5401402" cy="15643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2" name="组合 11"/>
          <p:cNvGrpSpPr/>
          <p:nvPr/>
        </p:nvGrpSpPr>
        <p:grpSpPr>
          <a:xfrm>
            <a:off x="3210123" y="2006045"/>
            <a:ext cx="2092662" cy="1090390"/>
            <a:chOff x="1987734" y="1843323"/>
            <a:chExt cx="2092662" cy="1090390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1458020"/>
              </p:ext>
            </p:extLst>
          </p:nvPr>
        </p:nvGraphicFramePr>
        <p:xfrm>
          <a:off x="3237616" y="205609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意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5938440" y="1960720"/>
            <a:ext cx="2092662" cy="1090390"/>
            <a:chOff x="1987734" y="1843323"/>
            <a:chExt cx="2092662" cy="1090390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2945874"/>
              </p:ext>
            </p:extLst>
          </p:nvPr>
        </p:nvGraphicFramePr>
        <p:xfrm>
          <a:off x="5965933" y="201077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伯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伯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8624334" y="1989709"/>
            <a:ext cx="2092662" cy="1090390"/>
            <a:chOff x="1987734" y="1843323"/>
            <a:chExt cx="2092662" cy="1090390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8825921"/>
              </p:ext>
            </p:extLst>
          </p:nvPr>
        </p:nvGraphicFramePr>
        <p:xfrm>
          <a:off x="8651827" y="203976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子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24" name="组合 23"/>
          <p:cNvGrpSpPr/>
          <p:nvPr/>
        </p:nvGrpSpPr>
        <p:grpSpPr>
          <a:xfrm>
            <a:off x="4023315" y="3546303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964454"/>
              </p:ext>
            </p:extLst>
          </p:nvPr>
        </p:nvGraphicFramePr>
        <p:xfrm>
          <a:off x="4050808" y="359635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然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28" name="组合 27"/>
          <p:cNvGrpSpPr/>
          <p:nvPr/>
        </p:nvGrpSpPr>
        <p:grpSpPr>
          <a:xfrm>
            <a:off x="9842755" y="3591628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8768675"/>
              </p:ext>
            </p:extLst>
          </p:nvPr>
        </p:nvGraphicFramePr>
        <p:xfrm>
          <a:off x="9870248" y="364168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立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32" name="组合 31"/>
          <p:cNvGrpSpPr/>
          <p:nvPr/>
        </p:nvGrpSpPr>
        <p:grpSpPr>
          <a:xfrm>
            <a:off x="343789" y="5257479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8065144"/>
              </p:ext>
            </p:extLst>
          </p:nvPr>
        </p:nvGraphicFramePr>
        <p:xfrm>
          <a:off x="371282" y="530753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0955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写一写。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袋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麦子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老牛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小马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小河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难为情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地说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地说　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说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indent="29591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地跑</a:t>
            </a:r>
          </a:p>
          <a:p>
            <a:pPr>
              <a:lnSpc>
                <a:spcPct val="150000"/>
              </a:lnSpc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小马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嗒嗒嗒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地跑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小狗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地叫　</a:t>
            </a:r>
            <a:r>
              <a:rPr lang="zh-CN" altLang="zh-CN" sz="3600">
                <a:ea typeface="Calibri"/>
                <a:cs typeface="Times New Roman"/>
              </a:rPr>
              <a:t> </a:t>
            </a:r>
            <a:endParaRPr lang="en-US" altLang="zh-CN" sz="3600" smtClean="0">
              <a:ea typeface="Calibri"/>
              <a:cs typeface="Times New Roman"/>
            </a:endParaRPr>
          </a:p>
          <a:p>
            <a:pPr indent="4030663">
              <a:lnSpc>
                <a:spcPct val="150000"/>
              </a:lnSpc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北风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地吹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3847781" y="19147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99266" y="19147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98876" y="18923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50631" y="274226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亲切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63307" y="273963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认真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50631" y="352694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飞快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08687" y="434508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汪汪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96000" y="52707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呼呼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41783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四、在横线上填上合适的词语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使句子更生动。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小马驮起口袋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地往磨坊跑去。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松鼠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小马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!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别过河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你会淹死的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!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小马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怎么不能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我很愿意帮您做事。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小马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我自己不敢蹚过河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只能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回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来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了。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06497" y="17101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飞快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57377" y="248525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着急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31472" y="333443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高兴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31472" y="414055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难为情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五、联系课文内容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为句子选择恰当的语气。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A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吃惊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B.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肯定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C.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着急、担心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小马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!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别过河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别过河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你会淹死的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!(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水很深吗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深得很哩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!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昨天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我的一个伙伴就是掉在这条河里淹死的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!(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82322" y="272356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38923" y="351490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9871" y="510307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5"/>
            <a:ext cx="1082828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六、按要求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我怎么不能帮您做事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给句子换个说法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不改变句子的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意思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3355225"/>
            <a:ext cx="3531736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我能帮您做事。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5"/>
            <a:ext cx="1082828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六、按要求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河水既不像老牛伯伯说的那样浅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也不像松鼠说的那样深。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用加点词写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句子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3436567"/>
            <a:ext cx="5968301" cy="8318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这朵花既不香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也不美。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747679" y="216280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391118" y="218274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900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37477" y="1368108"/>
            <a:ext cx="11117045" cy="1666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七、根据课文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完成练习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再和父母讲讲《小马过河》的故事吧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!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23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530</Words>
  <Application>Microsoft Office PowerPoint</Application>
  <PresentationFormat>自定义</PresentationFormat>
  <Paragraphs>136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6" baseType="lpstr">
      <vt:lpstr>Arial</vt:lpstr>
      <vt:lpstr>宋体</vt:lpstr>
      <vt:lpstr>微软雅黑</vt:lpstr>
      <vt:lpstr>方正仿宋_GBK</vt:lpstr>
      <vt:lpstr>NEU-HZ</vt:lpstr>
      <vt:lpstr>方正楷体_GBK</vt:lpstr>
      <vt:lpstr>方正隶变_GBK</vt:lpstr>
      <vt:lpstr>方正大标宋简体</vt:lpstr>
      <vt:lpstr>汉仪雅酷黑 95W</vt:lpstr>
      <vt:lpstr>方正黑体_GBK</vt:lpstr>
      <vt:lpstr>NEU-BZ</vt:lpstr>
      <vt:lpstr>Calibri</vt:lpstr>
      <vt:lpstr>NEU-XT</vt:lpstr>
      <vt:lpstr>方正魏碑_GBK</vt:lpstr>
      <vt:lpstr>Wingdings</vt:lpstr>
      <vt:lpstr>楷体</vt:lpstr>
      <vt:lpstr>Times New Roman</vt:lpstr>
      <vt:lpstr>方正大标宋_GBK</vt:lpstr>
      <vt:lpstr>方正小标宋_GBK</vt:lpstr>
      <vt:lpstr>华文宋体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2026-03-20T07:05:06Z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