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5" r:id="rId9"/>
    <p:sldId id="526" r:id="rId10"/>
    <p:sldId id="498" r:id="rId11"/>
    <p:sldId id="529" r:id="rId12"/>
    <p:sldId id="530" r:id="rId13"/>
    <p:sldId id="533" r:id="rId14"/>
    <p:sldId id="534" r:id="rId15"/>
    <p:sldId id="535" r:id="rId16"/>
    <p:sldId id="536" r:id="rId17"/>
    <p:sldId id="537" r:id="rId18"/>
    <p:sldId id="532" r:id="rId19"/>
    <p:sldId id="522" r:id="rId20"/>
    <p:sldId id="427" r:id="rId21"/>
  </p:sldIdLst>
  <p:sldSz cx="12192000" cy="6858000"/>
  <p:notesSz cx="6858000" cy="9144000"/>
  <p:embeddedFontLst>
    <p:embeddedFont>
      <p:font typeface="NEU-HZ" pitchFamily="2" charset="-122"/>
      <p:regular r:id="rId22"/>
      <p:italic r:id="rId23"/>
    </p:embeddedFont>
    <p:embeddedFont>
      <p:font typeface="微软雅黑" pitchFamily="34" charset="-122"/>
      <p:regular r:id="rId24"/>
      <p:bold r:id="rId25"/>
    </p:embeddedFont>
    <p:embeddedFont>
      <p:font typeface="方正书宋_GBK" pitchFamily="65" charset="-122"/>
      <p:regular r:id="rId26"/>
    </p:embeddedFont>
    <p:embeddedFont>
      <p:font typeface="方正大标宋_GBK" pitchFamily="65" charset="-122"/>
      <p:regular r:id="rId27"/>
    </p:embeddedFont>
    <p:embeddedFont>
      <p:font typeface="方正小标宋_GBK" pitchFamily="65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方正黑体_GBK" pitchFamily="65" charset="-122"/>
      <p:regular r:id="rId33"/>
    </p:embeddedFont>
    <p:embeddedFont>
      <p:font typeface="方正隶变_GBK" pitchFamily="65" charset="-122"/>
      <p:regular r:id="rId34"/>
    </p:embeddedFont>
    <p:embeddedFont>
      <p:font typeface="华文宋体" pitchFamily="2" charset="-122"/>
      <p:regular r:id="rId35"/>
    </p:embeddedFont>
    <p:embeddedFont>
      <p:font typeface="方正仿宋_GBK" pitchFamily="65" charset="-122"/>
      <p:regular r:id="rId36"/>
    </p:embeddedFont>
    <p:embeddedFont>
      <p:font typeface="方正大标宋简体" charset="-122"/>
      <p:regular r:id="rId37"/>
    </p:embeddedFont>
    <p:embeddedFont>
      <p:font typeface="NEU-BZ" pitchFamily="2" charset="-122"/>
      <p:regular r:id="rId38"/>
      <p:bold r:id="rId39"/>
      <p:italic r:id="rId40"/>
      <p:boldItalic r:id="rId41"/>
    </p:embeddedFont>
    <p:embeddedFont>
      <p:font typeface="NEU-XT" pitchFamily="18" charset="-122"/>
      <p:regular r:id="rId42"/>
    </p:embeddedFont>
    <p:embeddedFont>
      <p:font typeface="方正楷体_GBK" pitchFamily="65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语文园地八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22533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七、阅读短文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快乐在哪里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一群蚂蚁在屋外忙来忙去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小公鸡歪着头问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小蚂蚁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你们快乐吗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蚂蚁回答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我们过冬的粮食快要备齐了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很快乐。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spc="-3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两只燕子在屋檐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yán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下做窝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他们不停地来回衔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xián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小公鸡昂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áng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头问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燕子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你们快乐吗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燕子说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我们马上就有了自己的家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很快乐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2253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公鸡问梅花鹿阿姨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梅花鹿阿姨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大家都很快乐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快乐是什么呢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梅花鹿阿姨说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孩子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快乐是需要自己寻找的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快乐来源于生活中的每一件事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快乐在每个人的心里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237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6480"/>
            <a:ext cx="112253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文中有哪些小动物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圈出来。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照样子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写词语。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忙来忙去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画出文中小公鸡说的话。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609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22533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七、阅读短文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快乐在哪里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一群蚂蚁在屋外忙来忙去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小公鸡歪着头问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小蚂蚁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你们快乐吗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蚂蚁回答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我们过冬的粮食快要备齐了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很快乐。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spc="-3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两只燕子在屋檐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yán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下做窝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他们不停地来回衔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xián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小公鸡昂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áng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头问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燕子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你们快乐吗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燕子说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我们马上就有了自己的家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很快乐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17694" y="2673033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008687" y="2673033"/>
            <a:ext cx="1342608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117694" y="4365475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469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2253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公鸡问梅花鹿阿姨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梅花鹿阿姨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大家都很快乐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快乐是什么呢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梅花鹿阿姨说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孩子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快乐是需要自己寻找的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快乐来源于生活中的每一件事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快乐在每个人的心里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64442" y="962526"/>
            <a:ext cx="1359432" cy="674882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687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2253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文中有哪些小动物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圈出来。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照样子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写词语。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忙来忙去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画出文中小公鸡说的话。</a:t>
            </a:r>
          </a:p>
        </p:txBody>
      </p:sp>
      <p:sp>
        <p:nvSpPr>
          <p:cNvPr id="6" name="矩形 5"/>
          <p:cNvSpPr/>
          <p:nvPr/>
        </p:nvSpPr>
        <p:spPr>
          <a:xfrm>
            <a:off x="3977362" y="258835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走来走去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44642" y="2449859"/>
            <a:ext cx="2031325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飞来飞去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071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22533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七、阅读短文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快乐在哪里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一群蚂蚁在屋外忙来忙去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小公鸡歪着头问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小蚂蚁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你们快乐吗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蚂蚁回答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我们过冬的粮食快要备齐了</a:t>
            </a:r>
            <a:r>
              <a:rPr lang="en-US" altLang="zh-CN" sz="3600" spc="-3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300">
                <a:latin typeface="Calibri"/>
                <a:ea typeface="方正仿宋_GBK"/>
                <a:cs typeface="Times New Roman"/>
              </a:rPr>
              <a:t>很快乐。</a:t>
            </a:r>
            <a:r>
              <a:rPr lang="en-US" altLang="zh-CN" sz="3600" spc="-3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spc="-3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两只燕子在屋檐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yán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下做窝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他们不停地来回衔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xián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小公鸡昂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áng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头问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燕子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你们快乐吗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燕子说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我们马上就有了自己的家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很快乐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17694" y="2673033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008687" y="2673033"/>
            <a:ext cx="1342608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117694" y="4365475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87469" y="3261671"/>
            <a:ext cx="11024446" cy="778042"/>
            <a:chOff x="487469" y="3261671"/>
            <a:chExt cx="11024446" cy="778042"/>
          </a:xfrm>
        </p:grpSpPr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9242465" y="3261671"/>
              <a:ext cx="2269450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487469" y="4039713"/>
              <a:ext cx="1630225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344234" y="5738155"/>
            <a:ext cx="347491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219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2253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公鸡问梅花鹿阿姨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梅花鹿阿姨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大家都很快乐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快乐是什么呢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梅花鹿阿姨说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孩子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快乐是需要自己寻找的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快乐来源于生活中的每一件事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快乐在每个人的心里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64442" y="962526"/>
            <a:ext cx="1359432" cy="674882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39886" y="1637408"/>
            <a:ext cx="10872029" cy="767999"/>
            <a:chOff x="639886" y="1637408"/>
            <a:chExt cx="10872029" cy="767999"/>
          </a:xfrm>
        </p:grpSpPr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5789402" y="1637408"/>
              <a:ext cx="5722513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639886" y="2405407"/>
              <a:ext cx="2524556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60077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225330" cy="16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读了短文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你知道快乐在哪里吗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说一件你觉得快乐的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事情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7778" y="2533155"/>
            <a:ext cx="11221453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快乐在每个人的心里。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当我和朋友一起玩游戏的时候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我感到很快乐。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84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八、介绍一部你喜欢的动画片。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青青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我最喜欢看《哪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吒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》这部动画片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里面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人物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985838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给我留下了深刻的印象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</a:p>
          <a:p>
            <a:pPr indent="985838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这个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故事的情节最吸引我。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红红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我喜欢看《熊出没》这部动画片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里面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smtClean="0">
                <a:latin typeface="NEU-BZ"/>
                <a:ea typeface="方正楷体_GBK"/>
                <a:cs typeface="Times New Roman"/>
              </a:rPr>
              <a:t>                                           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25764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哪吒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88232" y="259016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哪吒闹海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2531" y="4043759"/>
            <a:ext cx="10681735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</a:t>
            </a:r>
            <a:r>
              <a:rPr lang="zh-CN" altLang="zh-CN" sz="36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熊</a:t>
            </a:r>
            <a:r>
              <a:rPr lang="zh-CN" altLang="zh-CN" sz="36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大和熊二十分有趣</a:t>
            </a:r>
            <a:r>
              <a:rPr lang="en-US" altLang="zh-CN" sz="3600" b="1" spc="-15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它们和光头强一起闹出很多有趣的笑话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一、下面这些字的偏旁是由哪个字变化而来的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分分类。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铲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炬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⑨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梅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⑩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钩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⑤⑩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u="sng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土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4802" y="41886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④⑨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46150" y="41886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③⑧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50429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②⑦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84802" y="4904419"/>
            <a:ext cx="1107996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①⑥</a:t>
            </a:r>
            <a:endParaRPr lang="zh-CN" altLang="zh-CN" sz="360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4998"/>
            <a:ext cx="111290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写出两个含有相应偏旁的字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再选一选。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2161" y="2664824"/>
            <a:ext cx="11769160" cy="2260261"/>
            <a:chOff x="249320" y="2664824"/>
            <a:chExt cx="11341084" cy="217804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490" b="50000"/>
            <a:stretch/>
          </p:blipFill>
          <p:spPr bwMode="auto">
            <a:xfrm>
              <a:off x="249320" y="2664824"/>
              <a:ext cx="5369427" cy="1089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465" b="54419"/>
            <a:stretch/>
          </p:blipFill>
          <p:spPr bwMode="auto">
            <a:xfrm>
              <a:off x="6099994" y="2664824"/>
              <a:ext cx="5490409" cy="992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419" r="53164"/>
            <a:stretch/>
          </p:blipFill>
          <p:spPr bwMode="auto">
            <a:xfrm>
              <a:off x="249320" y="3850104"/>
              <a:ext cx="5525838" cy="9927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48" t="54419"/>
            <a:stretch/>
          </p:blipFill>
          <p:spPr bwMode="auto">
            <a:xfrm>
              <a:off x="6003742" y="3850104"/>
              <a:ext cx="5586662" cy="9927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3638346" y="40420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6163" y="40420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视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36604" y="28567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874421" y="28567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冷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47819" y="40507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885636" y="40507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河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24998"/>
            <a:ext cx="111290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写出两个含有相应偏旁的字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再选一选。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58" y="2532883"/>
            <a:ext cx="114419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根据偏旁的含义可以推测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渴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),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褐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燃烧的火焰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粗布或粗布衣服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口干想喝水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41691" y="277857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90220" y="261879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672631"/>
            <a:ext cx="11006455" cy="5909310"/>
            <a:chOff x="505459" y="817015"/>
            <a:chExt cx="11006455" cy="5909310"/>
          </a:xfrm>
        </p:grpSpPr>
        <p:sp>
          <p:nvSpPr>
            <p:cNvPr id="3" name="矩形 2"/>
            <p:cNvSpPr/>
            <p:nvPr/>
          </p:nvSpPr>
          <p:spPr>
            <a:xfrm>
              <a:off x="505459" y="817015"/>
              <a:ext cx="11006455" cy="5909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三、句中加点的词语可以用哪个词语代替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?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写一写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再选择一个加点词造句。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1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看着被弄坏的玩具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小青忽然哭了起来。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     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2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放学后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我慢悠悠地往家里走。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        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3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听到胜利的消息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人们马上欢呼起来。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    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4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东东跑得可快了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一瞬间就不见人影了。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       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我选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      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造句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: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                                              </a:t>
              </a:r>
              <a:r>
                <a:rPr lang="en-US" altLang="zh-CN" sz="3600" u="sng" smtClean="0">
                  <a:solidFill>
                    <a:schemeClr val="bg2"/>
                  </a:solidFill>
                  <a:latin typeface="Calibri"/>
                  <a:ea typeface="方正楷体_GBK"/>
                  <a:cs typeface="Times New Roman"/>
                </a:rPr>
                <a:t>.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5517510" y="2990807"/>
              <a:ext cx="115697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1795807" y="4603039"/>
              <a:ext cx="115697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56">
              <a:extLst>
                <a:ext uri="{FF2B5EF4-FFF2-40B4-BE49-F238E27FC236}">
                  <a16:creationId xmlns="" xmlns:a16="http://schemas.microsoft.com/office/drawing/2014/main" id="{EBE011FA-F604-F333-D096-CAFF64B80BC7}"/>
                </a:ext>
              </a:extLst>
            </p:cNvPr>
            <p:cNvSpPr txBox="1"/>
            <p:nvPr/>
          </p:nvSpPr>
          <p:spPr>
            <a:xfrm>
              <a:off x="2791217" y="3792683"/>
              <a:ext cx="2477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56">
              <a:extLst>
                <a:ext uri="{FF2B5EF4-FFF2-40B4-BE49-F238E27FC236}">
                  <a16:creationId xmlns="" xmlns:a16="http://schemas.microsoft.com/office/drawing/2014/main" id="{EBE011FA-F604-F333-D096-CAFF64B80BC7}"/>
                </a:ext>
              </a:extLst>
            </p:cNvPr>
            <p:cNvSpPr txBox="1"/>
            <p:nvPr/>
          </p:nvSpPr>
          <p:spPr>
            <a:xfrm>
              <a:off x="4196589" y="5421594"/>
              <a:ext cx="2477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9283823" y="252325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突然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40759" y="332682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慢吞吞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94911" y="41612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23663" y="501589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一眨眼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9871" y="580090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慢悠悠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07179" y="5461876"/>
            <a:ext cx="4801314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弟弟在慢悠悠地吃饭。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8102"/>
            <a:ext cx="111411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根据提示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想象画面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表现太阳很害怕。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最后一个太阳害怕极了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慌慌张张地躲进了大海里。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爷爷回来了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狗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地迎出来。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小狗开心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弟弟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地跑回家去。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弟弟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害怕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211478" y="2999804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280910" y="2991712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0428" y="345552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高兴极了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21958" y="34290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摇头摆尾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52127" y="504291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害怕极了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65247" y="504291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头也不回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95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8102"/>
            <a:ext cx="111411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根据提示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想象画面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表现太阳很害怕。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最后一个太阳害怕极了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慌慌张张地躲进了大海里。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地走出教室。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老师生气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211478" y="2999804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280910" y="2991712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2442" y="34290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生气极了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60351" y="343068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一声不响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804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8388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五、有些字作为偏旁后笔顺或者笔画发生了变化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请根据书写规则分一分。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转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物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笔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笔顺变化的有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只是笔画发生变化的有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4132" y="3397200"/>
            <a:ext cx="1778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转 特 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02183" y="3994488"/>
            <a:ext cx="1778051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劝 坏 笔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六、把古诗补充完整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江上渔者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1876425"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但爱鲈鱼美。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1876425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君看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诗句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写出了渔民的艰辛和危险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体现了诗人对渔民疾苦的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[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同情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喜欢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]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88357" y="256441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江上往来人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1687" y="342900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一叶舟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06115" y="333443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出没风波里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5192" y="426086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君看一叶舟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02368" y="426086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出没风波里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23728" y="50429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989</Words>
  <Application>Microsoft Office PowerPoint</Application>
  <PresentationFormat>自定义</PresentationFormat>
  <Paragraphs>161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NEU-HZ</vt:lpstr>
      <vt:lpstr>微软雅黑</vt:lpstr>
      <vt:lpstr>方正书宋_GBK</vt:lpstr>
      <vt:lpstr>方正大标宋_GBK</vt:lpstr>
      <vt:lpstr>方正小标宋_GBK</vt:lpstr>
      <vt:lpstr>Calibri</vt:lpstr>
      <vt:lpstr>方正黑体_GBK</vt:lpstr>
      <vt:lpstr>方正隶变_GBK</vt:lpstr>
      <vt:lpstr>华文宋体</vt:lpstr>
      <vt:lpstr>方正仿宋_GBK</vt:lpstr>
      <vt:lpstr>Wingdings</vt:lpstr>
      <vt:lpstr>汉仪雅酷黑 95W</vt:lpstr>
      <vt:lpstr>方正大标宋简体</vt:lpstr>
      <vt:lpstr>NEU-BZ</vt:lpstr>
      <vt:lpstr>NEU-XT</vt:lpstr>
      <vt:lpstr>Times New Roman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2026-03-21T08:57:03Z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