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NEU-HZ" pitchFamily="2" charset="-122"/>
      <p:regular r:id="rId16"/>
      <p:italic r:id="rId17"/>
    </p:embeddedFont>
    <p:embeddedFont>
      <p:font typeface="方正楷体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NEU-XT" pitchFamily="18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大标宋简体" charset="-122"/>
      <p:regular r:id="rId25"/>
    </p:embeddedFont>
    <p:embeddedFont>
      <p:font typeface="NEU-BZ" pitchFamily="2" charset="-122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雷 雨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0952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写字词。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79" y="1790939"/>
            <a:ext cx="10034337" cy="15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" name="组合 35"/>
          <p:cNvGrpSpPr/>
          <p:nvPr/>
        </p:nvGrpSpPr>
        <p:grpSpPr>
          <a:xfrm>
            <a:off x="2379947" y="2290034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924507"/>
              </p:ext>
            </p:extLst>
          </p:nvPr>
        </p:nvGraphicFramePr>
        <p:xfrm>
          <a:off x="2407440" y="234008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4848184" y="2257921"/>
            <a:ext cx="3107963" cy="1090391"/>
            <a:chOff x="2298735" y="2693682"/>
            <a:chExt cx="3107963" cy="1090391"/>
          </a:xfrm>
        </p:grpSpPr>
        <p:grpSp>
          <p:nvGrpSpPr>
            <p:cNvPr id="41" name="组合 40"/>
            <p:cNvGrpSpPr/>
            <p:nvPr/>
          </p:nvGrpSpPr>
          <p:grpSpPr>
            <a:xfrm>
              <a:off x="2298735" y="2693683"/>
              <a:ext cx="2092662" cy="1090390"/>
              <a:chOff x="1987734" y="1843323"/>
              <a:chExt cx="2092662" cy="1090390"/>
            </a:xfrm>
          </p:grpSpPr>
          <p:pic>
            <p:nvPicPr>
              <p:cNvPr id="43" name="图片 42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4376157" y="2693682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5" name="表格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459243"/>
              </p:ext>
            </p:extLst>
          </p:nvPr>
        </p:nvGraphicFramePr>
        <p:xfrm>
          <a:off x="4871588" y="2306360"/>
          <a:ext cx="308455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81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8186"/>
                <a:gridCol w="10281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8505487" y="2276972"/>
            <a:ext cx="1077362" cy="1088889"/>
          </a:xfrm>
          <a:prstGeom prst="rect">
            <a:avLst/>
          </a:prstGeom>
        </p:spPr>
      </p:pic>
      <p:graphicFrame>
        <p:nvGraphicFramePr>
          <p:cNvPr id="47" name="表格 46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862036"/>
              </p:ext>
            </p:extLst>
          </p:nvPr>
        </p:nvGraphicFramePr>
        <p:xfrm>
          <a:off x="8532980" y="232552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压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5876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二、写出下面字的部首。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388" y="19026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2318" y="19026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0" name="image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66454" y="2096019"/>
            <a:ext cx="496872" cy="27419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550750" y="19099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斤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2" name="image5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00624" y="2935922"/>
            <a:ext cx="196299" cy="19629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052318" y="27109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91724" y="27109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50749" y="27149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一阵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彩虹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空气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越来越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亮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一条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大风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闪电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越来越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响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一扇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乌云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雷声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越来越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一片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窗户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雨点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越来越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闷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24393" y="1884732"/>
            <a:ext cx="0" cy="3048215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54286" y="2224934"/>
            <a:ext cx="1802525" cy="77271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541148" y="2224934"/>
            <a:ext cx="1815663" cy="8287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34579" y="3909355"/>
            <a:ext cx="1822232" cy="7468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408271" y="3909355"/>
            <a:ext cx="1948540" cy="7468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96000" y="2224934"/>
            <a:ext cx="1772653" cy="24312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038380" y="2224934"/>
            <a:ext cx="1830273" cy="8287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096000" y="3053670"/>
            <a:ext cx="1772653" cy="7913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067926" y="3909355"/>
            <a:ext cx="1800727" cy="7468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 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黑压压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ABB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越来越亮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越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越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26340" y="224608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白花花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05454" y="21433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绿油油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26340" y="329834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长越高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70874" y="329834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越来越快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把句子补充完整。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闪电越来越亮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雷声越来越响。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夏天到了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天气越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他游得越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离终点越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4557645" y="32863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19165" y="32863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25887" y="44533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80810" y="44524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22740" y="44524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51539" y="44515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151</Words>
  <Application>Microsoft Office PowerPoint</Application>
  <PresentationFormat>自定义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方正隶变_GBK</vt:lpstr>
      <vt:lpstr>Wingdings</vt:lpstr>
      <vt:lpstr>方正仿宋_GBK</vt:lpstr>
      <vt:lpstr>方正大标宋_GBK</vt:lpstr>
      <vt:lpstr>汉仪雅酷黑 95W</vt:lpstr>
      <vt:lpstr>Times New Roman</vt:lpstr>
      <vt:lpstr>方正书宋_GBK</vt:lpstr>
      <vt:lpstr>方正小标宋_GBK</vt:lpstr>
      <vt:lpstr>微软雅黑</vt:lpstr>
      <vt:lpstr>NEU-HZ</vt:lpstr>
      <vt:lpstr>方正楷体_GBK</vt:lpstr>
      <vt:lpstr>方正黑体_GBK</vt:lpstr>
      <vt:lpstr>NEU-XT</vt:lpstr>
      <vt:lpstr>Calibri</vt:lpstr>
      <vt:lpstr>方正大标宋简体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2026-03-19T02:53:41Z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