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7" r:id="rId8"/>
    <p:sldId id="528" r:id="rId9"/>
    <p:sldId id="526" r:id="rId10"/>
    <p:sldId id="498" r:id="rId11"/>
    <p:sldId id="529" r:id="rId12"/>
    <p:sldId id="531" r:id="rId13"/>
    <p:sldId id="522" r:id="rId14"/>
    <p:sldId id="427" r:id="rId15"/>
  </p:sldIdLst>
  <p:sldSz cx="12192000" cy="6858000"/>
  <p:notesSz cx="6858000" cy="9144000"/>
  <p:embeddedFontLst>
    <p:embeddedFont>
      <p:font typeface="NEU-HZ" pitchFamily="2" charset="-122"/>
      <p:regular r:id="rId16"/>
      <p:italic r:id="rId17"/>
    </p:embeddedFont>
    <p:embeddedFont>
      <p:font typeface="微软雅黑" pitchFamily="34" charset="-122"/>
      <p:regular r:id="rId18"/>
      <p:bold r:id="rId19"/>
    </p:embeddedFont>
    <p:embeddedFont>
      <p:font typeface="方正书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黑体_GBK" pitchFamily="65" charset="-122"/>
      <p:regular r:id="rId27"/>
    </p:embeddedFont>
    <p:embeddedFont>
      <p:font typeface="方正隶变_GBK" pitchFamily="65" charset="-122"/>
      <p:regular r:id="rId28"/>
    </p:embeddedFont>
    <p:embeddedFont>
      <p:font typeface="华文宋体" pitchFamily="2" charset="-122"/>
      <p:regular r:id="rId29"/>
    </p:embeddedFont>
    <p:embeddedFont>
      <p:font typeface="方正仿宋_GBK" pitchFamily="65" charset="-122"/>
      <p:regular r:id="rId30"/>
    </p:embeddedFont>
    <p:embeddedFont>
      <p:font typeface="方正大标宋简体" charset="-122"/>
      <p:regular r:id="rId31"/>
    </p:embeddedFont>
    <p:embeddedFont>
      <p:font typeface="NEU-BZ" pitchFamily="2" charset="-122"/>
      <p:regular r:id="rId32"/>
      <p:bold r:id="rId33"/>
      <p:italic r:id="rId34"/>
      <p:boldItalic r:id="rId35"/>
    </p:embeddedFont>
    <p:embeddedFont>
      <p:font typeface="NEU-XT" pitchFamily="18" charset="-122"/>
      <p:regular r:id="rId36"/>
    </p:embeddedFont>
    <p:embeddedFont>
      <p:font typeface="方正楷体_GBK" pitchFamily="65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062"/>
            <a:ext cx="11237362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九、阅读短文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刺猬和小鸭子是好朋友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他们天天在一起玩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可开心啦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转眼间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寒冷的冬天又到了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刺猬又要冬眠了。他刚把门关上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就听到有人敲门。他把门打开一看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原来是小鸭子。小鸭子笑着说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刺猬大哥</a:t>
            </a:r>
            <a:r>
              <a:rPr lang="zh-CN" altLang="zh-CN" sz="3600" spc="-150" smtClean="0">
                <a:latin typeface="Calibri"/>
                <a:ea typeface="方正仿宋_GBK"/>
                <a:cs typeface="Times New Roman"/>
              </a:rPr>
              <a:t>为了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治好你的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关节炎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我把平时蜕下来的鸭绒织在一起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给你缝了一条柔软的鸭绒被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这样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你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整个冬天都能睡得很暖和了。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刺猬感激地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 spc="-150" smtClean="0">
                <a:latin typeface="方正仿宋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062"/>
            <a:ext cx="112373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从短文中找出下列词语的反义词。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难过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温暖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坚硬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短文写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送给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条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刺猬听了小鸭子的话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他会怎么说呢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在短文中的横线上写一写。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8545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18545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寒冷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00392" y="18803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柔软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9324" y="2724197"/>
            <a:ext cx="16738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小鸭子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27241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刺猬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84730" y="273791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鸭绒被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71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062"/>
            <a:ext cx="11237362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九、阅读短文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刺猬和小鸭子是好朋友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他们天天在一起玩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可开心啦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转眼间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寒冷的冬天又到了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刺猬又要冬眠了。他刚把门关上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就听到有人敲门。他把门打开一看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原来是小鸭子。小鸭子笑着说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刺猬大哥</a:t>
            </a:r>
            <a:r>
              <a:rPr lang="zh-CN" altLang="zh-CN" sz="3600" spc="-150" smtClean="0">
                <a:latin typeface="Calibri"/>
                <a:ea typeface="方正仿宋_GBK"/>
                <a:cs typeface="Times New Roman"/>
              </a:rPr>
              <a:t>为了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治好你的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关节炎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我把平时蜕下来的鸭绒织在一起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给你缝了一条柔软的鸭绒被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这样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你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整个冬天都能睡得很暖和了。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刺猬感激地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 spc="-150" smtClean="0">
                <a:latin typeface="方正仿宋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3574" y="5983061"/>
            <a:ext cx="101723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谢谢你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小鸭子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我太感动了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你真是最体贴的朋友。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十、写话。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如果可以养一只小动物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你想养什么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写写你的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理由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3489" y="4169676"/>
            <a:ext cx="1118923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我想养一只小狗。因为小狗是人类的好朋友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它很可爱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对主人很忠诚。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8" name="image18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3489" y="2675577"/>
            <a:ext cx="10648421" cy="10782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7799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给下面加点的字选择正确的读音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扫帚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sào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sǎo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抹布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mǒ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mā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 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tuō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tuǒ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水桶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tōnɡ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tǒnɡ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簸箕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pō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bò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倒垃圾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jí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jī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擦玻璃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bō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pō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扫地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sào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sǎo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大扫除时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提水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小红用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擦桌子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小刚用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扫地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小丁用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拖地。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70893" y="30003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6992" y="30003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00393" y="300039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1" y="381574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6991" y="38116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961864" y="37811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44572" y="465209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32926" y="46280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09760" y="51632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00255" y="51632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08306" y="60054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85521" y="60054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68460" y="27190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21513" y="27875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283653" y="27875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660168" y="36466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949121" y="36107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724493" y="36346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02765" y="44275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53865" y="44335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5702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写汉字。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19" b="66822"/>
          <a:stretch/>
        </p:blipFill>
        <p:spPr bwMode="auto">
          <a:xfrm>
            <a:off x="526387" y="1770199"/>
            <a:ext cx="10282616" cy="551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10" b="65944"/>
          <a:stretch/>
        </p:blipFill>
        <p:spPr bwMode="auto">
          <a:xfrm>
            <a:off x="646707" y="3608450"/>
            <a:ext cx="4779946" cy="56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60956" y="2383935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30443"/>
              </p:ext>
            </p:extLst>
          </p:nvPr>
        </p:nvGraphicFramePr>
        <p:xfrm>
          <a:off x="788449" y="24339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331708" y="2393640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782154"/>
              </p:ext>
            </p:extLst>
          </p:nvPr>
        </p:nvGraphicFramePr>
        <p:xfrm>
          <a:off x="3359201" y="244369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5969162" y="2391312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478603"/>
              </p:ext>
            </p:extLst>
          </p:nvPr>
        </p:nvGraphicFramePr>
        <p:xfrm>
          <a:off x="5996655" y="244136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8489244" y="2391663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947288"/>
              </p:ext>
            </p:extLst>
          </p:nvPr>
        </p:nvGraphicFramePr>
        <p:xfrm>
          <a:off x="8516737" y="244171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740101" y="4174958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253221"/>
              </p:ext>
            </p:extLst>
          </p:nvPr>
        </p:nvGraphicFramePr>
        <p:xfrm>
          <a:off x="767594" y="422501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304215" y="4171843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49683"/>
              </p:ext>
            </p:extLst>
          </p:nvPr>
        </p:nvGraphicFramePr>
        <p:xfrm>
          <a:off x="3331708" y="422189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三、下面哪一项的加点字读音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相同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?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尽管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尽快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喝彩　　喝醉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扫地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扫帚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D.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扇风　　风扇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74828" y="109656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2719" y="22217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29542" y="21895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89787" y="21654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02546" y="21573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8703" y="30238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25526" y="29916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27248" y="297952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781447" y="294732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2533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四、下列句子中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加点词语运用恰当的是哪一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项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?(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这些花色彩斑斓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一片火红。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这里都是人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真是与世隔绝。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小毛虫费了九牛二虎之力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才破茧而出。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姐姐笨手笨脚的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编起东西来可快了。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45049" y="10845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2231472" y="2157592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174003" y="2961450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807839" y="4640861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139029" y="3794639"/>
            <a:ext cx="3189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1316" y="868933"/>
            <a:ext cx="5053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五、查字典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完成表格。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427318"/>
              </p:ext>
            </p:extLst>
          </p:nvPr>
        </p:nvGraphicFramePr>
        <p:xfrm>
          <a:off x="626259" y="1647616"/>
          <a:ext cx="11309066" cy="4716834"/>
        </p:xfrm>
        <a:graphic>
          <a:graphicData uri="http://schemas.openxmlformats.org/drawingml/2006/table">
            <a:tbl>
              <a:tblPr firstRow="1" firstCol="1" bandRow="1"/>
              <a:tblGrid>
                <a:gridCol w="1383015"/>
                <a:gridCol w="1082842"/>
                <a:gridCol w="1167063"/>
                <a:gridCol w="7676146"/>
              </a:tblGrid>
              <a:tr h="1106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spc="-150">
                          <a:effectLst/>
                          <a:latin typeface="Calibri"/>
                          <a:ea typeface="方正书宋_GBK"/>
                          <a:cs typeface="Times New Roman"/>
                        </a:rPr>
                        <a:t>查</a:t>
                      </a:r>
                      <a:r>
                        <a:rPr lang="zh-CN" sz="3400" spc="-150" smtClean="0">
                          <a:effectLst/>
                          <a:latin typeface="Calibri"/>
                          <a:ea typeface="方正书宋_GBK"/>
                          <a:cs typeface="Times New Roman"/>
                        </a:rPr>
                        <a:t>加点</a:t>
                      </a:r>
                      <a:endParaRPr lang="en-US" altLang="zh-CN" sz="3400" spc="-150" smtClean="0">
                        <a:effectLst/>
                        <a:latin typeface="Calibri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spc="-150" smtClean="0">
                          <a:effectLst/>
                          <a:latin typeface="Calibri"/>
                          <a:ea typeface="方正书宋_GBK"/>
                          <a:cs typeface="Times New Roman"/>
                        </a:rPr>
                        <a:t>的</a:t>
                      </a:r>
                      <a:r>
                        <a:rPr lang="zh-CN" sz="3400" spc="-150">
                          <a:effectLst/>
                          <a:latin typeface="Calibri"/>
                          <a:ea typeface="方正书宋_GBK"/>
                          <a:cs typeface="Times New Roman"/>
                        </a:rPr>
                        <a:t>字</a:t>
                      </a:r>
                      <a:endParaRPr lang="zh-CN" sz="3400" spc="-15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书宋_GBK"/>
                          <a:cs typeface="Times New Roman"/>
                        </a:rPr>
                        <a:t>部首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书宋_GBK"/>
                          <a:cs typeface="Times New Roman"/>
                        </a:rPr>
                        <a:t>音节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书宋_GBK"/>
                          <a:cs typeface="Times New Roman"/>
                        </a:rPr>
                        <a:t>用</a:t>
                      </a:r>
                      <a:r>
                        <a:rPr lang="en-US" sz="3400"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“</a:t>
                      </a:r>
                      <a:r>
                        <a:rPr lang="en-US" sz="3400">
                          <a:effectLst/>
                          <a:latin typeface="Calibri"/>
                          <a:ea typeface="NEU-BZ"/>
                          <a:cs typeface="Times New Roman"/>
                        </a:rPr>
                        <a:t>􀳫</a:t>
                      </a:r>
                      <a:r>
                        <a:rPr lang="en-US" sz="3400"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”</a:t>
                      </a:r>
                      <a:r>
                        <a:rPr lang="zh-CN" sz="3400">
                          <a:effectLst/>
                          <a:latin typeface="Calibri"/>
                          <a:ea typeface="方正书宋_GBK"/>
                          <a:cs typeface="Times New Roman"/>
                        </a:rPr>
                        <a:t>画出加点字在词语中的意思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6510" marR="1651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3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沾满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①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浸湿</a:t>
                      </a:r>
                      <a:r>
                        <a:rPr lang="en-US" sz="3400">
                          <a:effectLst/>
                          <a:latin typeface="方正楷体_GBK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浸润。</a:t>
                      </a:r>
                      <a:r>
                        <a:rPr lang="zh-CN" sz="3400">
                          <a:effectLst/>
                          <a:latin typeface="NEU-XT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400" smtClean="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②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因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接触而被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附着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上。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6510" marR="1651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3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署名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400" spc="-15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①</a:t>
                      </a:r>
                      <a:r>
                        <a:rPr lang="zh-CN" sz="3400" spc="-15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办公的处所。</a:t>
                      </a:r>
                      <a:r>
                        <a:rPr lang="zh-CN" sz="3400" spc="-150">
                          <a:effectLst/>
                          <a:latin typeface="NEU-XT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400" spc="-15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②</a:t>
                      </a:r>
                      <a:r>
                        <a:rPr lang="zh-CN" sz="3400" spc="-15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布置。</a:t>
                      </a:r>
                      <a:r>
                        <a:rPr lang="zh-CN" sz="3400" spc="-150">
                          <a:effectLst/>
                          <a:latin typeface="NEU-XT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400" spc="-150" smtClean="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③</a:t>
                      </a:r>
                      <a:r>
                        <a:rPr lang="zh-CN" sz="3400" spc="-15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签名</a:t>
                      </a:r>
                      <a:r>
                        <a:rPr lang="en-US" sz="3400" spc="-150">
                          <a:effectLst/>
                          <a:latin typeface="方正楷体_GBK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400" spc="-15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题名。</a:t>
                      </a:r>
                    </a:p>
                  </a:txBody>
                  <a:tcPr marL="16510" marR="1651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3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揭开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400" smtClean="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①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把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覆盖或遮挡的东西拿开。</a:t>
                      </a:r>
                      <a:r>
                        <a:rPr lang="zh-CN" sz="3400">
                          <a:effectLst/>
                          <a:latin typeface="NEU-XT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40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②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高举。</a:t>
                      </a:r>
                    </a:p>
                  </a:txBody>
                  <a:tcPr marL="16510" marR="1651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231472" y="30129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氵</a:t>
            </a:r>
            <a:endParaRPr lang="zh-CN" altLang="en-US" sz="34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68000" y="3121223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zhān</a:t>
            </a:r>
            <a:endParaRPr lang="zh-CN" altLang="en-US" sz="34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63453" y="3156905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500" b="0" i="0" u="none" strike="noStrike" kern="0" cap="none" spc="0" normalizeH="0" baseline="0" noProof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1" y="42521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罒</a:t>
            </a:r>
            <a:endParaRPr lang="zh-CN" altLang="en-US" sz="34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77004" y="4252191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shǔ</a:t>
            </a:r>
            <a:endParaRPr lang="zh-CN" altLang="en-US" sz="34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1224" y="4380116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500" b="0" i="0" u="none" strike="noStrike" kern="0" cap="none" spc="0" normalizeH="0" baseline="0" noProof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31472" y="54553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扌</a:t>
            </a:r>
            <a:endParaRPr lang="zh-CN" altLang="en-US" sz="34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10854" y="5448364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jiē</a:t>
            </a:r>
            <a:endParaRPr lang="zh-CN" altLang="en-US" sz="34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03156" y="5543169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500" b="0" i="0" u="none" strike="noStrike" kern="0" cap="none" spc="0" normalizeH="0" baseline="0" noProof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41898" y="329540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65961" y="44974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4664" y="57080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把下面的句子补充完整。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那棵大枫树好像一把又高又大的绿色太阳伞。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大象的鼻子好像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弯弯的小河像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公路边的小树就像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熟透了的柿子像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21766" y="2588477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一根长长的水管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6253" y="340307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一条丝带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01915" y="42488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一列士兵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0101" y="5091045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红灯笼似的挂在树上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014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56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七、把古诗《悯农》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其一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15287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一粒粟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15287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无闲田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农夫犹饿死。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这首诗是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朝的李绅写的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表达了对农民的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2195" y="174964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春种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3926" y="172726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秋收万颗子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2195" y="25692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四海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0323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5718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怜悯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014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884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八、按课文内容填空。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小毛虫经历了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茧屋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的变化。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蜘蛛开店分别卖了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和袜子。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5665" y="169824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小毛虫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52854" y="16982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6274" y="25884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口罩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03150" y="25884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围巾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740</Words>
  <Application>Microsoft Office PowerPoint</Application>
  <PresentationFormat>自定义</PresentationFormat>
  <Paragraphs>165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Arial</vt:lpstr>
      <vt:lpstr>宋体</vt:lpstr>
      <vt:lpstr>NEU-HZ</vt:lpstr>
      <vt:lpstr>微软雅黑</vt:lpstr>
      <vt:lpstr>方正书宋_GBK</vt:lpstr>
      <vt:lpstr>方正大标宋_GBK</vt:lpstr>
      <vt:lpstr>方正小标宋_GBK</vt:lpstr>
      <vt:lpstr>Calibri</vt:lpstr>
      <vt:lpstr>方正黑体_GBK</vt:lpstr>
      <vt:lpstr>方正隶变_GBK</vt:lpstr>
      <vt:lpstr>楷体</vt:lpstr>
      <vt:lpstr>华文宋体</vt:lpstr>
      <vt:lpstr>方正仿宋_GBK</vt:lpstr>
      <vt:lpstr>Wingdings</vt:lpstr>
      <vt:lpstr>汉仪雅酷黑 95W</vt:lpstr>
      <vt:lpstr>方正大标宋简体</vt:lpstr>
      <vt:lpstr>NEU-BZ</vt:lpstr>
      <vt:lpstr>NEU-XT</vt:lpstr>
      <vt:lpstr>Times New Roman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2026-03-21T06:54:32Z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