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8" r:id="rId10"/>
    <p:sldId id="498" r:id="rId11"/>
    <p:sldId id="529" r:id="rId12"/>
    <p:sldId id="522" r:id="rId13"/>
    <p:sldId id="427" r:id="rId14"/>
  </p:sldIdLst>
  <p:sldSz cx="12192000" cy="6858000"/>
  <p:notesSz cx="6858000" cy="9144000"/>
  <p:embeddedFontLs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NEU-XT" pitchFamily="18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Arial Unicode MS" pitchFamily="34" charset="-122"/>
      <p:regular r:id="rId27"/>
    </p:embeddedFont>
    <p:embeddedFont>
      <p:font typeface="方正黑体_GBK" pitchFamily="65" charset="-122"/>
      <p:regular r:id="rId28"/>
    </p:embeddedFont>
    <p:embeddedFont>
      <p:font typeface="NEU-XT-S92" pitchFamily="18" charset="-122"/>
      <p:regular r:id="rId29"/>
    </p:embeddedFont>
    <p:embeddedFont>
      <p:font typeface="方正大标宋_GBK" pitchFamily="65" charset="-122"/>
      <p:regular r:id="rId30"/>
    </p:embeddedFont>
    <p:embeddedFont>
      <p:font typeface="方正隶变_GBK" pitchFamily="65" charset="-122"/>
      <p:regular r:id="rId31"/>
    </p:embeddedFont>
    <p:embeddedFont>
      <p:font typeface="方正书宋_GBK" pitchFamily="65" charset="-122"/>
      <p:regular r:id="rId32"/>
    </p:embeddedFont>
    <p:embeddedFont>
      <p:font typeface="华文宋体" pitchFamily="2" charset="-122"/>
      <p:regular r:id="rId33"/>
    </p:embeddedFont>
    <p:embeddedFont>
      <p:font typeface="方正楷体_GBK" pitchFamily="65" charset="-122"/>
      <p:regular r:id="rId34"/>
    </p:embeddedFont>
    <p:embeddedFont>
      <p:font typeface="方正仿宋_GBK" pitchFamily="65" charset="-122"/>
      <p:regular r:id="rId35"/>
    </p:embeddedFont>
    <p:embeddedFont>
      <p:font typeface="方正小标宋_GBK" pitchFamily="65" charset="-122"/>
      <p:regular r:id="rId36"/>
    </p:embeddedFont>
    <p:embeddedFont>
      <p:font typeface="NEU-HZ" pitchFamily="2" charset="-122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82" y="-374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font" Target="fonts/font24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font" Target="fonts/font23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寓言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74" y="1627480"/>
            <a:ext cx="11188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羊已经丢了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还修羊圈干什么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羊已经丢了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不用修羊圈了。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难道我们不应该爱护眼睛吗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2265" y="404338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我们应该爱护眼睛。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1574" y="840380"/>
            <a:ext cx="111888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夜里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狼把羊叼走了。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夜里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羊被狼叼走了。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种田人把禾苗拔高了。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他在田边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焦急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地转来转去。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听到这个消息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地鼓起掌来。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玲玲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地跑向奶奶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接过她手中的菜篮。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方方短跑获得第一名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举起奖牌。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上课铃响了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走进教室。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9095" y="165899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禾苗被种田人拔高了。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8006" y="34024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2747" y="42170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505037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6342" y="582588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飞快地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14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二、下面的事例可以用哪个成语来形容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亡羊补牢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揠苗助长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坐井观天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小洁为了让绿植长得更高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每天都浇很多水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结果绿植的根都烂了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小军作业的字体马虎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被老师批评后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现在写字漂亮多了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住在大山里的李明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认为世界上所有的人都是黄皮肤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黑头发的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3801059" y="315711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90744" y="45410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2968" y="597635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746267"/>
            <a:ext cx="111271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一、下列词语中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加点字读音完全正确的一项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羊圈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quān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叼走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diū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后悔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huì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枯死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60827" y="19387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3038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1824" y="297348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5" y="39181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89340" y="380989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45344"/>
            <a:ext cx="7976803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92" b="46757"/>
          <a:stretch/>
        </p:blipFill>
        <p:spPr bwMode="auto">
          <a:xfrm>
            <a:off x="187325" y="1453552"/>
            <a:ext cx="11324590" cy="1845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88644" y="2990356"/>
            <a:ext cx="10622204" cy="1824233"/>
            <a:chOff x="388644" y="2990356"/>
            <a:chExt cx="10622204" cy="182423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609" b="50000"/>
            <a:stretch/>
          </p:blipFill>
          <p:spPr bwMode="auto">
            <a:xfrm>
              <a:off x="388644" y="3081750"/>
              <a:ext cx="3267326" cy="1732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 r="49595"/>
            <a:stretch/>
          </p:blipFill>
          <p:spPr bwMode="auto">
            <a:xfrm>
              <a:off x="3655970" y="2990356"/>
              <a:ext cx="7354878" cy="1732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9" t="50000" r="8397"/>
          <a:stretch/>
        </p:blipFill>
        <p:spPr bwMode="auto">
          <a:xfrm>
            <a:off x="649000" y="4792164"/>
            <a:ext cx="6013940" cy="173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593751" y="1991360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707081"/>
              </p:ext>
            </p:extLst>
          </p:nvPr>
        </p:nvGraphicFramePr>
        <p:xfrm>
          <a:off x="3621244" y="20414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8364820" y="2023609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540040"/>
              </p:ext>
            </p:extLst>
          </p:nvPr>
        </p:nvGraphicFramePr>
        <p:xfrm>
          <a:off x="8392313" y="20736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505460" y="3599581"/>
            <a:ext cx="1077362" cy="1088889"/>
          </a:xfrm>
          <a:prstGeom prst="rect">
            <a:avLst/>
          </a:prstGeom>
        </p:spPr>
      </p:pic>
      <p:graphicFrame>
        <p:nvGraphicFramePr>
          <p:cNvPr id="22" name="表格 21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668331"/>
              </p:ext>
            </p:extLst>
          </p:nvPr>
        </p:nvGraphicFramePr>
        <p:xfrm>
          <a:off x="532953" y="364813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助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725150" y="3633331"/>
            <a:ext cx="1077362" cy="1088889"/>
          </a:xfrm>
          <a:prstGeom prst="rect">
            <a:avLst/>
          </a:prstGeom>
        </p:spPr>
      </p:pic>
      <p:graphicFrame>
        <p:nvGraphicFramePr>
          <p:cNvPr id="24" name="表格 23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192102"/>
              </p:ext>
            </p:extLst>
          </p:nvPr>
        </p:nvGraphicFramePr>
        <p:xfrm>
          <a:off x="3752643" y="368188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坏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9933485" y="3631717"/>
            <a:ext cx="1077362" cy="1088889"/>
          </a:xfrm>
          <a:prstGeom prst="rect">
            <a:avLst/>
          </a:prstGeom>
        </p:spPr>
      </p:pic>
      <p:graphicFrame>
        <p:nvGraphicFramePr>
          <p:cNvPr id="26" name="表格 25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03726"/>
              </p:ext>
            </p:extLst>
          </p:nvPr>
        </p:nvGraphicFramePr>
        <p:xfrm>
          <a:off x="9960978" y="3680268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亡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628762" y="5469337"/>
            <a:ext cx="3107963" cy="1090391"/>
            <a:chOff x="2298735" y="2693682"/>
            <a:chExt cx="3107963" cy="1090391"/>
          </a:xfrm>
        </p:grpSpPr>
        <p:grpSp>
          <p:nvGrpSpPr>
            <p:cNvPr id="28" name="组合 27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639497"/>
              </p:ext>
            </p:extLst>
          </p:nvPr>
        </p:nvGraphicFramePr>
        <p:xfrm>
          <a:off x="643286" y="5504062"/>
          <a:ext cx="308186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7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7288"/>
                <a:gridCol w="102728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6898"/>
            <a:ext cx="112659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17550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亡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字用音序查字法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先查首字母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音节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用部首查字法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先查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pc="-15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亡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在字典中的释义有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逃跑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失去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丢失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死去的。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请给下面加点的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亡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字选择正确的意思。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亡羊补牢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家破人亡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逃亡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8400287" y="17168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W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681" y="2544348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w</a:t>
            </a:r>
            <a:r>
              <a:rPr lang="en-US" altLang="zh-CN" sz="3600">
                <a:solidFill>
                  <a:srgbClr val="E72582"/>
                </a:solidFill>
                <a:latin typeface="NEU-XT-S92" pitchFamily="18" charset="-122"/>
                <a:ea typeface="NEU-XT-S92" pitchFamily="18" charset="-122"/>
                <a:cs typeface="Arial Unicode MS" pitchFamily="34" charset="-122"/>
              </a:rPr>
              <a:t>ɑ</a:t>
            </a:r>
            <a:r>
              <a:rPr lang="en-US" altLang="zh-CN" sz="360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ng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2510" y="2559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08583" y="255974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1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94910" y="51082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84019" y="5166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91132" y="5112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54410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38456" y="54256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17935" y="54160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039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四、把画线部分换个成语填空。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明明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自己对自己说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要是早一分钟就不会迟到了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                              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爬到山顶后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我累得</a:t>
            </a:r>
            <a:r>
              <a:rPr lang="zh-CN" altLang="zh-CN" sz="3600" u="sng" spc="-150">
                <a:latin typeface="Calibri"/>
                <a:ea typeface="方正楷体_GBK"/>
                <a:cs typeface="Times New Roman"/>
              </a:rPr>
              <a:t>一点力气都没有了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知道自己错了马上想办法改正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还未算晚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                                        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4711" y="269296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自言自语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2110" y="345596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筋疲力尽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9511" y="51314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亡羊补牢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5743"/>
            <a:ext cx="11006455" cy="5776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17550"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古时候有个人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他巴望自己田里的禾苗长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快些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天天到田边去看。可是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两天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三天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禾苗好像一点儿也没有长高。他在田边焦急地转来转去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自言自语地说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dé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děi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想个办法帮它们长。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17550"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他终于想出了办法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就急忙跑到田里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把禾苗一棵一棵往高里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。从中午一直忙到太阳落山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弄得筋疲力尽。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\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划去文中括号里不正确的字和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读音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330493" y="1687015"/>
            <a:ext cx="600585" cy="2922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43196" y="3543180"/>
            <a:ext cx="600585" cy="2922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72983" y="4783600"/>
            <a:ext cx="600585" cy="2922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5743"/>
            <a:ext cx="11006455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他终于想出了办法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指的是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他想出的办法是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这个办法导致的结果是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3347" y="86109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种田人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368" y="1761412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把禾苗一棵一棵往高里拔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3654" y="258497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禾苗都枯死了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05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5743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从哪里看出种田人很辛苦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6213" y="2099631"/>
            <a:ext cx="8561407" cy="646331"/>
            <a:chOff x="756213" y="2099631"/>
            <a:chExt cx="8561407" cy="646331"/>
          </a:xfrm>
        </p:grpSpPr>
        <p:sp>
          <p:nvSpPr>
            <p:cNvPr id="6" name="矩形 5"/>
            <p:cNvSpPr/>
            <p:nvPr/>
          </p:nvSpPr>
          <p:spPr>
            <a:xfrm>
              <a:off x="756213" y="2099631"/>
              <a:ext cx="8561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从中午一直忙到太阳落山</a:t>
              </a:r>
              <a:r>
                <a:rPr lang="en-US" altLang="zh-CN" sz="3600">
                  <a:solidFill>
                    <a:srgbClr val="000000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Calibri"/>
                  <a:ea typeface="方正仿宋_GBK"/>
                  <a:cs typeface="Times New Roman"/>
                </a:rPr>
                <a:t>弄得筋疲力尽。</a:t>
              </a:r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56213" y="2745962"/>
              <a:ext cx="8225741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2731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574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下列做法与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揠苗助长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类似的是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给二岁的妹妹报钢琴班　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为取得好成绩多读书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帮正在脱壳的蝉从壳里钻出来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东东才十岁就学习大学课程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1146" y="987668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9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397</Words>
  <Application>Microsoft Office PowerPoint</Application>
  <PresentationFormat>自定义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Arial</vt:lpstr>
      <vt:lpstr>宋体</vt:lpstr>
      <vt:lpstr>微软雅黑</vt:lpstr>
      <vt:lpstr>汉仪雅酷黑 95W</vt:lpstr>
      <vt:lpstr>方正大标宋简体</vt:lpstr>
      <vt:lpstr>NEU-BZ</vt:lpstr>
      <vt:lpstr>NEU-XT</vt:lpstr>
      <vt:lpstr>Calibri</vt:lpstr>
      <vt:lpstr>Arial Unicode MS</vt:lpstr>
      <vt:lpstr>方正黑体_GBK</vt:lpstr>
      <vt:lpstr>NEU-XT-S92</vt:lpstr>
      <vt:lpstr>Wingdings</vt:lpstr>
      <vt:lpstr>方正大标宋_GBK</vt:lpstr>
      <vt:lpstr>方正隶变_GBK</vt:lpstr>
      <vt:lpstr>方正书宋_GBK</vt:lpstr>
      <vt:lpstr>Times New Roman</vt:lpstr>
      <vt:lpstr>华文宋体</vt:lpstr>
      <vt:lpstr>方正楷体_GBK</vt:lpstr>
      <vt:lpstr>方正仿宋_GBK</vt:lpstr>
      <vt:lpstr>方正小标宋_GBK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2026-03-20T03:18:55Z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