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8" r:id="rId3"/>
    <p:sldId id="509" r:id="rId4"/>
    <p:sldId id="505" r:id="rId5"/>
    <p:sldId id="506" r:id="rId6"/>
    <p:sldId id="507" r:id="rId7"/>
    <p:sldId id="427" r:id="rId8"/>
  </p:sldIdLst>
  <p:sldSz cx="12192000" cy="6858000"/>
  <p:notesSz cx="6858000" cy="9144000"/>
  <p:embeddedFontLst>
    <p:embeddedFont>
      <p:font typeface="方正小标宋_GBK" pitchFamily="65" charset="-122"/>
      <p:regular r:id="rId9"/>
    </p:embeddedFont>
    <p:embeddedFont>
      <p:font typeface="方正大标宋简体" charset="-122"/>
      <p:regular r:id="rId10"/>
    </p:embeddedFont>
    <p:embeddedFont>
      <p:font typeface="NEU-XT" pitchFamily="18" charset="-122"/>
      <p:regular r:id="rId11"/>
    </p:embeddedFont>
    <p:embeddedFont>
      <p:font typeface="NEU-BZ" pitchFamily="2" charset="-122"/>
      <p:regular r:id="rId12"/>
      <p:bold r:id="rId13"/>
      <p:italic r:id="rId14"/>
      <p:boldItalic r:id="rId15"/>
    </p:embeddedFont>
    <p:embeddedFont>
      <p:font typeface="方正仿宋_GBK" pitchFamily="65" charset="-122"/>
      <p:regular r:id="rId16"/>
    </p:embeddedFont>
    <p:embeddedFont>
      <p:font typeface="Calibri" pitchFamily="34" charset="0"/>
      <p:regular r:id="rId17"/>
      <p:bold r:id="rId18"/>
      <p:italic r:id="rId19"/>
      <p:boldItalic r:id="rId20"/>
    </p:embeddedFont>
    <p:embeddedFont>
      <p:font typeface="方正黑体_GBK" pitchFamily="65" charset="-122"/>
      <p:regular r:id="rId21"/>
    </p:embeddedFont>
    <p:embeddedFont>
      <p:font typeface="华文宋体" pitchFamily="2" charset="-122"/>
      <p:regular r:id="rId22"/>
    </p:embeddedFont>
    <p:embeddedFont>
      <p:font typeface="微软雅黑" pitchFamily="34" charset="-122"/>
      <p:regular r:id="rId23"/>
      <p:bold r:id="rId24"/>
    </p:embeddedFont>
    <p:embeddedFont>
      <p:font typeface="方正隶变_GBK" pitchFamily="65" charset="-122"/>
      <p:regular r:id="rId25"/>
    </p:embeddedFont>
    <p:embeddedFont>
      <p:font typeface="方正楷体_GBK" pitchFamily="65" charset="-122"/>
      <p:regular r:id="rId26"/>
    </p:embeddedFont>
    <p:embeddedFont>
      <p:font typeface="NEU-HZ" pitchFamily="2" charset="-122"/>
      <p:regular r:id="rId27"/>
      <p:italic r:id="rId28"/>
    </p:embeddedFont>
    <p:embeddedFont>
      <p:font typeface="方正大标宋_GBK" pitchFamily="65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89801"/>
            <a:ext cx="12197715" cy="99885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语文园地六 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二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rgbClr val="000000">
                  <a:lumMod val="65000"/>
                  <a:lumOff val="35000"/>
                </a:srgb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249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一、用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——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画出加点字的正确读音。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博物馆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ɡuǎn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ɡuān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　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研究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jiū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jiǔ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哨所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sào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shào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律师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lǜ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lù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420303" y="214952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741414" y="212865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53588" y="300377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186840" y="299216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231472" y="2472694"/>
            <a:ext cx="1020472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7376981" y="2486935"/>
            <a:ext cx="780434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906140" y="3255167"/>
            <a:ext cx="1020472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7443883" y="3315327"/>
            <a:ext cx="465898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82353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5799087" cy="835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二、读拼音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81822" y="1904033"/>
            <a:ext cx="9853729" cy="3003861"/>
            <a:chOff x="1081822" y="1904033"/>
            <a:chExt cx="9853729" cy="3003861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0000"/>
            <a:stretch/>
          </p:blipFill>
          <p:spPr bwMode="auto">
            <a:xfrm>
              <a:off x="1081822" y="1904033"/>
              <a:ext cx="9853729" cy="12390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000"/>
            <a:stretch/>
          </p:blipFill>
          <p:spPr bwMode="auto">
            <a:xfrm>
              <a:off x="1081822" y="3668802"/>
              <a:ext cx="9853729" cy="12390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9" name="矩形 8"/>
          <p:cNvSpPr/>
          <p:nvPr/>
        </p:nvSpPr>
        <p:spPr>
          <a:xfrm>
            <a:off x="1456399" y="2427322"/>
            <a:ext cx="1574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迎</a:t>
            </a:r>
            <a:r>
              <a:rPr lang="zh-CN" altLang="zh-CN" sz="3600" b="1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新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79026" y="2400205"/>
            <a:ext cx="15279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帮 </a:t>
            </a:r>
            <a:r>
              <a:rPr lang="zh-CN" altLang="en-US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助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20322" y="2427321"/>
            <a:ext cx="15279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浴 </a:t>
            </a:r>
            <a:r>
              <a:rPr lang="zh-CN" altLang="en-US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桶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667332" y="2391226"/>
            <a:ext cx="15279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宇 </a:t>
            </a:r>
            <a:r>
              <a:rPr lang="zh-CN" altLang="en-US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宙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87951" y="4273262"/>
            <a:ext cx="1574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音　响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90794" y="4290258"/>
            <a:ext cx="14237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乌 </a:t>
            </a:r>
            <a:r>
              <a:rPr lang="zh-CN" altLang="en-US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黑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311171" y="4273261"/>
            <a:ext cx="19912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场</a:t>
            </a:r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　</a:t>
            </a:r>
            <a:r>
              <a:rPr lang="zh-CN" altLang="en-US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馆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076406" y="4266194"/>
            <a:ext cx="16321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指     </a:t>
            </a:r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针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13716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74541"/>
            <a:ext cx="1068390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三、按要求给下列汉字分类。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填序号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marL="1071563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碧 </a:t>
            </a: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	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满 </a:t>
            </a: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	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留 </a:t>
            </a: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	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荡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en-US" altLang="zh-CN" sz="3600">
                <a:latin typeface="NEU-BZ"/>
                <a:ea typeface="方正楷体_GBK"/>
                <a:cs typeface="Times New Roman"/>
              </a:rPr>
              <a:t>⑤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慌 </a:t>
            </a: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	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⑥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敬 </a:t>
            </a: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	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⑦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药 </a:t>
            </a: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	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⑧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彩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上下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结构的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字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600" u="sng" smtClean="0">
                <a:latin typeface="方正楷体_GBK"/>
                <a:ea typeface="方正楷体_GBK"/>
                <a:cs typeface="Times New Roman"/>
              </a:rPr>
              <a:t>                         </a:t>
            </a:r>
            <a:r>
              <a:rPr lang="en-US" altLang="zh-CN" sz="3600" u="sng" smtClean="0">
                <a:solidFill>
                  <a:schemeClr val="bg1"/>
                </a:solidFill>
                <a:latin typeface="方正楷体_GBK"/>
                <a:ea typeface="方正楷体_GBK"/>
                <a:cs typeface="Times New Roman"/>
              </a:rPr>
              <a:t>.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左右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结构的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字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600" u="sng" smtClean="0">
                <a:latin typeface="方正楷体_GBK"/>
                <a:ea typeface="方正楷体_GBK"/>
                <a:cs typeface="Times New Roman"/>
              </a:rPr>
              <a:t>                        </a:t>
            </a:r>
            <a:r>
              <a:rPr lang="en-US" altLang="zh-CN" sz="3600" u="sng">
                <a:solidFill>
                  <a:schemeClr val="bg1"/>
                </a:solidFill>
                <a:latin typeface="方正楷体_GBK"/>
                <a:ea typeface="方正楷体_GBK"/>
                <a:cs typeface="Times New Roman"/>
              </a:rPr>
              <a:t>. 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8271" y="1810905"/>
            <a:ext cx="6857424" cy="1618095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77362" y="3296648"/>
            <a:ext cx="2031325" cy="10618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200000"/>
              </a:lnSpc>
            </a:pPr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①③④⑦</a:t>
            </a:r>
          </a:p>
        </p:txBody>
      </p:sp>
      <p:sp>
        <p:nvSpPr>
          <p:cNvPr id="9" name="矩形 8"/>
          <p:cNvSpPr/>
          <p:nvPr/>
        </p:nvSpPr>
        <p:spPr>
          <a:xfrm>
            <a:off x="3977361" y="4344820"/>
            <a:ext cx="2031325" cy="10434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200000"/>
              </a:lnSpc>
            </a:pPr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②⑤⑥⑧</a:t>
            </a:r>
            <a:endParaRPr lang="zh-CN" altLang="zh-CN" sz="360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29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0419"/>
            <a:ext cx="1134564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四、下面描述中的雨是什么雨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?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选一选。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填序号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A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阵雨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B.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毛毛雨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C.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雷雨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D.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暴雨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细如牛毛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像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用水盆泼水一样大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</a:t>
            </a:r>
            <a:r>
              <a:rPr lang="en-US" altLang="zh-CN" sz="3600" u="sng" smtClean="0">
                <a:latin typeface="方正楷体_GBK"/>
                <a:ea typeface="方正楷体_GBK"/>
                <a:cs typeface="Times New Roman"/>
              </a:rPr>
              <a:t> </a:t>
            </a:r>
            <a:r>
              <a:rPr lang="en-US" altLang="zh-CN" sz="3600" u="sng" smtClean="0">
                <a:solidFill>
                  <a:schemeClr val="bg1"/>
                </a:solidFill>
                <a:latin typeface="方正楷体_GBK"/>
                <a:ea typeface="方正楷体_GBK"/>
                <a:cs typeface="Times New Roman"/>
              </a:rPr>
              <a:t>.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伴着电闪雷鸣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en-US" altLang="zh-CN" sz="3600" u="sng">
                <a:latin typeface="NEU-BZ"/>
                <a:ea typeface="方正楷体_GBK"/>
                <a:cs typeface="Times New Roman"/>
              </a:rPr>
              <a:t> 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来得快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走得也快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</a:t>
            </a:r>
            <a:r>
              <a:rPr lang="en-US" altLang="zh-CN" sz="3600" u="sng" smtClean="0">
                <a:latin typeface="方正楷体_GBK"/>
                <a:ea typeface="方正楷体_GBK"/>
                <a:cs typeface="Times New Roman"/>
              </a:rPr>
              <a:t> </a:t>
            </a:r>
            <a:r>
              <a:rPr lang="en-US" altLang="zh-CN" sz="3600" u="sng" smtClean="0">
                <a:solidFill>
                  <a:schemeClr val="bg1"/>
                </a:solidFill>
                <a:latin typeface="方正楷体_GBK"/>
                <a:ea typeface="方正楷体_GBK"/>
                <a:cs typeface="Times New Roman"/>
              </a:rPr>
              <a:t>.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随风潜入夜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润物细无声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描写的是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38926" y="2680911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348796" y="2533383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48330" y="3418656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30705" y="3351306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328284" y="4212740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8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4541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五、日积月累。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二十四节气歌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marL="3140075"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惊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春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,</a:t>
            </a:r>
          </a:p>
          <a:p>
            <a:pPr marL="3140075"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夏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满芒夏暑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 marL="3140075">
              <a:lnSpc>
                <a:spcPct val="150000"/>
              </a:lnSpc>
            </a:pP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露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秋寒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霜降</a:t>
            </a:r>
            <a:r>
              <a:rPr lang="en-US" altLang="zh-CN" sz="3600" smtClean="0">
                <a:latin typeface="方正楷体_GBK"/>
                <a:cs typeface="Times New Roman"/>
              </a:rPr>
              <a:t>,</a:t>
            </a:r>
          </a:p>
          <a:p>
            <a:pPr marL="3140075">
              <a:lnSpc>
                <a:spcPct val="150000"/>
              </a:lnSpc>
            </a:pP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4050086" y="257644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春雨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90264" y="2485255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清谷天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49998" y="340335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相连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38844" y="422477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秋处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41674" y="5042919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冬雪雪冬小大寒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2867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</TotalTime>
  <Words>161</Words>
  <Application>Microsoft Office PowerPoint</Application>
  <PresentationFormat>自定义</PresentationFormat>
  <Paragraphs>62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6" baseType="lpstr">
      <vt:lpstr>Arial</vt:lpstr>
      <vt:lpstr>宋体</vt:lpstr>
      <vt:lpstr>Wingdings</vt:lpstr>
      <vt:lpstr>方正小标宋_GBK</vt:lpstr>
      <vt:lpstr>方正大标宋简体</vt:lpstr>
      <vt:lpstr>NEU-XT</vt:lpstr>
      <vt:lpstr>NEU-BZ</vt:lpstr>
      <vt:lpstr>方正仿宋_GBK</vt:lpstr>
      <vt:lpstr>Times New Roman</vt:lpstr>
      <vt:lpstr>汉仪雅酷黑 95W</vt:lpstr>
      <vt:lpstr>Calibri</vt:lpstr>
      <vt:lpstr>方正黑体_GBK</vt:lpstr>
      <vt:lpstr>华文宋体</vt:lpstr>
      <vt:lpstr>微软雅黑</vt:lpstr>
      <vt:lpstr>方正隶变_GBK</vt:lpstr>
      <vt:lpstr>方正楷体_GBK</vt:lpstr>
      <vt:lpstr>NEU-HZ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251</cp:revision>
  <dcterms:created xsi:type="dcterms:W3CDTF">2019-06-19T02:08:00Z</dcterms:created>
  <dcterms:modified xsi:type="dcterms:W3CDTF">2026-03-19T07:06:31Z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