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9" r:id="rId3"/>
    <p:sldId id="508" r:id="rId4"/>
    <p:sldId id="505" r:id="rId5"/>
    <p:sldId id="506" r:id="rId6"/>
    <p:sldId id="507" r:id="rId7"/>
    <p:sldId id="427" r:id="rId8"/>
  </p:sldIdLst>
  <p:sldSz cx="12192000" cy="6858000"/>
  <p:notesSz cx="6858000" cy="9144000"/>
  <p:embeddedFontLst>
    <p:embeddedFont>
      <p:font typeface="方正楷体_GBK" pitchFamily="65" charset="-122"/>
      <p:regular r:id="rId9"/>
    </p:embeddedFont>
    <p:embeddedFont>
      <p:font typeface="方正黑体_GBK" pitchFamily="65" charset="-122"/>
      <p:regular r:id="rId10"/>
    </p:embeddedFont>
    <p:embeddedFont>
      <p:font typeface="微软雅黑" pitchFamily="34" charset="-122"/>
      <p:regular r:id="rId11"/>
      <p:bold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方正隶变_GBK" pitchFamily="65" charset="-122"/>
      <p:regular r:id="rId17"/>
    </p:embeddedFont>
    <p:embeddedFont>
      <p:font typeface="方正小标宋_GBK" pitchFamily="65" charset="-122"/>
      <p:regular r:id="rId18"/>
    </p:embeddedFont>
    <p:embeddedFont>
      <p:font typeface="方正仿宋_GBK" pitchFamily="65" charset="-122"/>
      <p:regular r:id="rId19"/>
    </p:embeddedFont>
    <p:embeddedFont>
      <p:font typeface="方正大标宋简体" charset="-122"/>
      <p:regular r:id="rId20"/>
    </p:embeddedFont>
    <p:embeddedFont>
      <p:font typeface="方正大标宋_GBK" pitchFamily="65" charset="-122"/>
      <p:regular r:id="rId21"/>
    </p:embeddedFont>
    <p:embeddedFont>
      <p:font typeface="NEU-HZ" pitchFamily="2" charset="-122"/>
      <p:regular r:id="rId22"/>
      <p:italic r:id="rId23"/>
    </p:embeddedFont>
    <p:embeddedFont>
      <p:font typeface="Calibri" pitchFamily="34" charset="0"/>
      <p:regular r:id="rId24"/>
      <p:bold r:id="rId25"/>
      <p:italic r:id="rId26"/>
      <p:boldItalic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大禹治水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47358C8-297A-4732-88F7-8DFEEECF9E40}"/>
              </a:ext>
            </a:extLst>
          </p:cNvPr>
          <p:cNvSpPr/>
          <p:nvPr/>
        </p:nvSpPr>
        <p:spPr>
          <a:xfrm>
            <a:off x="583000" y="1069680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910502" y="2711499"/>
            <a:ext cx="2092662" cy="1090390"/>
            <a:chOff x="1987734" y="1843323"/>
            <a:chExt cx="2092662" cy="1090390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1" name="表格 10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6428858"/>
              </p:ext>
            </p:extLst>
          </p:nvPr>
        </p:nvGraphicFramePr>
        <p:xfrm>
          <a:off x="937995" y="276155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继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续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FFEF7039-5F77-47B2-BC9E-639E581A2BD4}"/>
              </a:ext>
            </a:extLst>
          </p:cNvPr>
          <p:cNvGrpSpPr/>
          <p:nvPr/>
        </p:nvGrpSpPr>
        <p:grpSpPr>
          <a:xfrm>
            <a:off x="3676706" y="2709998"/>
            <a:ext cx="2092662" cy="1090390"/>
            <a:chOff x="1987734" y="1843323"/>
            <a:chExt cx="2092662" cy="1090390"/>
          </a:xfrm>
        </p:grpSpPr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0E203C85-087F-4440-AA55-6942D9A56A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2816048E-3D7A-48E7-82FC-D6B37D27E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7" name="表格 26">
            <a:extLst>
              <a:ext uri="{FF2B5EF4-FFF2-40B4-BE49-F238E27FC236}">
                <a16:creationId xmlns="" xmlns:a16="http://schemas.microsoft.com/office/drawing/2014/main" id="{CFFDB2AA-DDCD-4ED1-ABA7-CDB80817AF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7604144"/>
              </p:ext>
            </p:extLst>
          </p:nvPr>
        </p:nvGraphicFramePr>
        <p:xfrm>
          <a:off x="3704199" y="276005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必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须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FF5CF797-AC72-427F-8B52-FDDD84568906}"/>
              </a:ext>
            </a:extLst>
          </p:cNvPr>
          <p:cNvGrpSpPr/>
          <p:nvPr/>
        </p:nvGrpSpPr>
        <p:grpSpPr>
          <a:xfrm>
            <a:off x="6426142" y="2708497"/>
            <a:ext cx="2092662" cy="1090390"/>
            <a:chOff x="1987734" y="1843323"/>
            <a:chExt cx="2092662" cy="1090390"/>
          </a:xfrm>
        </p:grpSpPr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42AB4C4D-4B86-4BD0-ACE5-53F36E8FB4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278BF750-CBE9-4CEE-9006-611959DE9A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1" name="表格 30">
            <a:extLst>
              <a:ext uri="{FF2B5EF4-FFF2-40B4-BE49-F238E27FC236}">
                <a16:creationId xmlns="" xmlns:a16="http://schemas.microsoft.com/office/drawing/2014/main" id="{A00D69DE-EA5B-40AB-B17A-647389FB4A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8581386"/>
              </p:ext>
            </p:extLst>
          </p:nvPr>
        </p:nvGraphicFramePr>
        <p:xfrm>
          <a:off x="6453635" y="275854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洪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灾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17BB3A1A-7EFC-467E-A83D-EBD4472F741C}"/>
              </a:ext>
            </a:extLst>
          </p:cNvPr>
          <p:cNvGrpSpPr/>
          <p:nvPr/>
        </p:nvGrpSpPr>
        <p:grpSpPr>
          <a:xfrm>
            <a:off x="9157256" y="2709191"/>
            <a:ext cx="2092662" cy="1090390"/>
            <a:chOff x="1987734" y="1843323"/>
            <a:chExt cx="2092662" cy="1090390"/>
          </a:xfrm>
        </p:grpSpPr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68428522-9FD5-4D8B-B2F7-7EA6CB0B87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38D04140-6776-4EA2-8E8C-67FFB6B624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5" name="表格 34">
            <a:extLst>
              <a:ext uri="{FF2B5EF4-FFF2-40B4-BE49-F238E27FC236}">
                <a16:creationId xmlns="" xmlns:a16="http://schemas.microsoft.com/office/drawing/2014/main" id="{6D6FF117-F6B6-4A1D-9DF2-B67AE810DD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9951869"/>
              </p:ext>
            </p:extLst>
          </p:nvPr>
        </p:nvGraphicFramePr>
        <p:xfrm>
          <a:off x="9184749" y="275924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丝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带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317" y="2088280"/>
            <a:ext cx="10018930" cy="568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3421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933"/>
            <a:ext cx="46801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二、比一比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再组词。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60" y="1685513"/>
            <a:ext cx="10476832" cy="1526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264270" y="1699232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需要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17325" y="2567788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必须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85937" y="1699231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仍然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87536" y="2581507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扔掉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06144" y="1699230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百姓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209101" y="258150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胜利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558944" y="1699232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困难</a:t>
            </a: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561901" y="2581508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灾难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8661"/>
            <a:ext cx="1109298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三、填上合适的词。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淹没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吸取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离开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 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冲毁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疏通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治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服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 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19871" y="183815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田地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54689" y="190267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教训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139444" y="190267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家乡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19871" y="269676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房屋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54689" y="269676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河道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39444" y="278266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洪水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86572"/>
            <a:ext cx="1086438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四、一字二词。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洪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毒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驱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续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疏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毁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1948401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洪水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22052" y="1936368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洪灾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90104" y="1936367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毒蛇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934684" y="193636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毒品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08271" y="2782669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驱赶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122052" y="2772325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驱除</a:t>
            </a: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190104" y="2760293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连续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838431" y="2760292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继续</a:t>
            </a: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408271" y="362634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疏通</a:t>
            </a: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122052" y="3626345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疏散</a:t>
            </a: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190104" y="3590248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冲毁</a:t>
            </a: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838431" y="3590247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毁坏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2436"/>
            <a:ext cx="10395151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五、选词填空。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继续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连续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陆续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大雨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下了三天三夜。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吃完饭后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做作业。</a:t>
            </a:r>
          </a:p>
          <a:p>
            <a:pPr>
              <a:lnSpc>
                <a:spcPct val="150000"/>
              </a:lnSpc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早上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同学们</a:t>
            </a:r>
            <a:r>
              <a:rPr lang="en-US" altLang="zh-CN" sz="3600" smtClean="0">
                <a:latin typeface="方正楷体_GBK"/>
                <a:cs typeface="Times New Roman"/>
              </a:rPr>
              <a:t>( 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来到学校上课。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2231472" y="274657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连续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37266" y="352694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继续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37266" y="433305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陆续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286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139</Words>
  <Application>Microsoft Office PowerPoint</Application>
  <PresentationFormat>自定义</PresentationFormat>
  <Paragraphs>70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Arial</vt:lpstr>
      <vt:lpstr>宋体</vt:lpstr>
      <vt:lpstr>方正楷体_GBK</vt:lpstr>
      <vt:lpstr>方正黑体_GBK</vt:lpstr>
      <vt:lpstr>微软雅黑</vt:lpstr>
      <vt:lpstr>汉仪雅酷黑 95W</vt:lpstr>
      <vt:lpstr>NEU-BZ</vt:lpstr>
      <vt:lpstr>方正隶变_GBK</vt:lpstr>
      <vt:lpstr>方正小标宋_GBK</vt:lpstr>
      <vt:lpstr>Wingdings</vt:lpstr>
      <vt:lpstr>方正仿宋_GBK</vt:lpstr>
      <vt:lpstr>方正大标宋简体</vt:lpstr>
      <vt:lpstr>方正大标宋_GBK</vt:lpstr>
      <vt:lpstr>NEU-HZ</vt:lpstr>
      <vt:lpstr>Times New Roman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249</cp:revision>
  <dcterms:created xsi:type="dcterms:W3CDTF">2019-06-19T02:08:00Z</dcterms:created>
  <dcterms:modified xsi:type="dcterms:W3CDTF">2026-03-20T01:13:01Z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