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7" r:id="rId6"/>
    <p:sldId id="524" r:id="rId7"/>
    <p:sldId id="525" r:id="rId8"/>
    <p:sldId id="526" r:id="rId9"/>
    <p:sldId id="528" r:id="rId10"/>
    <p:sldId id="529" r:id="rId11"/>
    <p:sldId id="531" r:id="rId12"/>
    <p:sldId id="498" r:id="rId13"/>
    <p:sldId id="427" r:id="rId14"/>
  </p:sldIdLst>
  <p:sldSz cx="12192000" cy="6858000"/>
  <p:notesSz cx="6858000" cy="9144000"/>
  <p:embeddedFontLst>
    <p:embeddedFont>
      <p:font typeface="微软雅黑" pitchFamily="34" charset="-122"/>
      <p:regular r:id="rId15"/>
      <p:bold r:id="rId16"/>
    </p:embeddedFont>
    <p:embeddedFont>
      <p:font typeface="方正仿宋_GBK" pitchFamily="65" charset="-122"/>
      <p:regular r:id="rId17"/>
    </p:embeddedFont>
    <p:embeddedFont>
      <p:font typeface="NEU-HZ" pitchFamily="2" charset="-122"/>
      <p:regular r:id="rId18"/>
      <p:italic r:id="rId19"/>
    </p:embeddedFont>
    <p:embeddedFont>
      <p:font typeface="方正楷体_GBK" pitchFamily="65" charset="-122"/>
      <p:regular r:id="rId20"/>
    </p:embeddedFont>
    <p:embeddedFont>
      <p:font typeface="方正隶变_GBK" pitchFamily="65" charset="-122"/>
      <p:regular r:id="rId21"/>
    </p:embeddedFont>
    <p:embeddedFont>
      <p:font typeface="方正大标宋简体" charset="-122"/>
      <p:regular r:id="rId22"/>
    </p:embeddedFont>
    <p:embeddedFont>
      <p:font typeface="方正黑体_GBK" pitchFamily="65" charset="-122"/>
      <p:regular r:id="rId23"/>
    </p:embeddedFont>
    <p:embeddedFont>
      <p:font typeface="NEU-BZ" pitchFamily="2" charset="-122"/>
      <p:regular r:id="rId24"/>
      <p:bold r:id="rId25"/>
      <p:italic r:id="rId26"/>
      <p:boldItalic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NEU-XT" pitchFamily="18" charset="-122"/>
      <p:regular r:id="rId32"/>
    </p:embeddedFont>
    <p:embeddedFont>
      <p:font typeface="方正大标宋_GBK" pitchFamily="65" charset="-122"/>
      <p:regular r:id="rId33"/>
    </p:embeddedFont>
    <p:embeddedFont>
      <p:font typeface="方正小标宋_GBK" pitchFamily="65" charset="-122"/>
      <p:regular r:id="rId34"/>
    </p:embeddedFont>
    <p:embeddedFont>
      <p:font typeface="华文宋体" pitchFamily="2" charset="-122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font" Target="fonts/font21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12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画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杨桃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11411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effectLst/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effectLst/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选文中描写老师的神态的词语是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effectLst/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。从这个词语可以看出老师</a:t>
            </a:r>
            <a:r>
              <a:rPr lang="zh-CN" altLang="zh-CN" sz="36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effectLst/>
                <a:latin typeface="Calibri"/>
                <a:ea typeface="方正楷体_GBK"/>
                <a:cs typeface="Times New Roman"/>
              </a:rPr>
              <a:t>                           </a:t>
            </a:r>
            <a:r>
              <a:rPr lang="zh-CN" altLang="zh-CN" sz="36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effectLst/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effectLst/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老师的教诲是什么</a:t>
            </a:r>
            <a:r>
              <a:rPr lang="en-US" altLang="zh-CN" sz="3600">
                <a:effectLst/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smtClean="0">
                <a:effectLst/>
                <a:latin typeface="NEU-BZ"/>
                <a:ea typeface="方正楷体_GBK"/>
                <a:cs typeface="Times New Roman"/>
              </a:rPr>
              <a:t>“       ”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在选文中画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出来</a:t>
            </a:r>
            <a:r>
              <a:rPr lang="zh-CN" altLang="zh-CN" sz="3600" smtClean="0">
                <a:effectLst/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70175" y="3349749"/>
            <a:ext cx="10563726" cy="2639777"/>
            <a:chOff x="567714" y="1719819"/>
            <a:chExt cx="10563726" cy="2639777"/>
          </a:xfrm>
        </p:grpSpPr>
        <p:sp>
          <p:nvSpPr>
            <p:cNvPr id="9" name="矩形 8"/>
            <p:cNvSpPr/>
            <p:nvPr/>
          </p:nvSpPr>
          <p:spPr>
            <a:xfrm>
              <a:off x="567714" y="1719819"/>
              <a:ext cx="10563726" cy="24938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3600">
                  <a:solidFill>
                    <a:srgbClr val="000000"/>
                  </a:solidFill>
                  <a:latin typeface="Calibri"/>
                  <a:ea typeface="方正仿宋_GBK"/>
                  <a:cs typeface="Times New Roman"/>
                </a:rPr>
                <a:t>看的角度不同</a:t>
              </a:r>
              <a:r>
                <a:rPr lang="en-US" altLang="zh-CN" sz="3600">
                  <a:solidFill>
                    <a:srgbClr val="000000"/>
                  </a:solidFill>
                  <a:latin typeface="Calibri"/>
                  <a:ea typeface="方正仿宋_GBK"/>
                  <a:cs typeface="Times New Roman"/>
                </a:rPr>
                <a:t>,</a:t>
              </a:r>
              <a:r>
                <a:rPr lang="zh-CN" altLang="zh-CN" sz="3600">
                  <a:solidFill>
                    <a:srgbClr val="000000"/>
                  </a:solidFill>
                  <a:latin typeface="Calibri"/>
                  <a:ea typeface="方正仿宋_GBK"/>
                  <a:cs typeface="Times New Roman"/>
                </a:rPr>
                <a:t>杨桃的样子也就不一样。当我们看见别人把杨桃画成五角星</a:t>
              </a:r>
              <a:r>
                <a:rPr lang="zh-CN" altLang="zh-CN" sz="3600">
                  <a:solidFill>
                    <a:srgbClr val="000000"/>
                  </a:solidFill>
                  <a:latin typeface="Calibri"/>
                  <a:ea typeface="方正仿宋_GBK"/>
                  <a:cs typeface="Times New Roman"/>
                </a:rPr>
                <a:t>的</a:t>
              </a:r>
              <a:r>
                <a:rPr lang="zh-CN" altLang="zh-CN" sz="3600" smtClean="0">
                  <a:solidFill>
                    <a:srgbClr val="000000"/>
                  </a:solidFill>
                  <a:latin typeface="Calibri"/>
                  <a:ea typeface="方正仿宋_GBK"/>
                  <a:cs typeface="Times New Roman"/>
                </a:rPr>
                <a:t>时候</a:t>
              </a:r>
              <a:r>
                <a:rPr lang="en-US" altLang="zh-CN" sz="3600" smtClean="0">
                  <a:solidFill>
                    <a:srgbClr val="000000"/>
                  </a:solidFill>
                  <a:latin typeface="Calibri"/>
                  <a:ea typeface="方正仿宋_GBK"/>
                  <a:cs typeface="Times New Roman"/>
                </a:rPr>
                <a:t>，</a:t>
              </a:r>
              <a:r>
                <a:rPr lang="zh-CN" altLang="en-US" sz="3600" smtClean="0">
                  <a:solidFill>
                    <a:srgbClr val="000000"/>
                  </a:solidFill>
                  <a:latin typeface="Calibri"/>
                  <a:ea typeface="方正仿宋_GBK"/>
                  <a:cs typeface="Times New Roman"/>
                </a:rPr>
                <a:t>不要</a:t>
              </a:r>
              <a:r>
                <a:rPr lang="zh-CN" altLang="zh-CN" sz="3600">
                  <a:solidFill>
                    <a:srgbClr val="000000"/>
                  </a:solidFill>
                  <a:latin typeface="Calibri"/>
                  <a:ea typeface="方正仿宋_GBK"/>
                  <a:cs typeface="Times New Roman"/>
                </a:rPr>
                <a:t>忙</a:t>
              </a:r>
              <a:r>
                <a:rPr lang="zh-CN" altLang="zh-CN" sz="3600">
                  <a:solidFill>
                    <a:srgbClr val="000000"/>
                  </a:solidFill>
                  <a:latin typeface="Calibri"/>
                  <a:ea typeface="方正仿宋_GBK"/>
                  <a:cs typeface="Times New Roman"/>
                </a:rPr>
                <a:t>着</a:t>
              </a:r>
              <a:r>
                <a:rPr lang="zh-CN" altLang="zh-CN" sz="3600" smtClean="0">
                  <a:solidFill>
                    <a:srgbClr val="000000"/>
                  </a:solidFill>
                  <a:latin typeface="Calibri"/>
                  <a:ea typeface="方正仿宋_GBK"/>
                  <a:cs typeface="Times New Roman"/>
                </a:rPr>
                <a:t>发笑</a:t>
              </a:r>
              <a:r>
                <a:rPr lang="en-US" altLang="zh-CN" sz="3600" smtClean="0">
                  <a:solidFill>
                    <a:srgbClr val="000000"/>
                  </a:solidFill>
                  <a:latin typeface="Calibri"/>
                  <a:ea typeface="方正仿宋_GBK"/>
                  <a:cs typeface="Times New Roman"/>
                </a:rPr>
                <a:t>，</a:t>
              </a:r>
              <a:r>
                <a:rPr lang="zh-CN" altLang="en-US" sz="3600" smtClean="0">
                  <a:solidFill>
                    <a:srgbClr val="000000"/>
                  </a:solidFill>
                  <a:latin typeface="Calibri"/>
                  <a:ea typeface="方正仿宋_GBK"/>
                  <a:cs typeface="Times New Roman"/>
                </a:rPr>
                <a:t>要</a:t>
              </a:r>
              <a:r>
                <a:rPr lang="zh-CN" altLang="zh-CN" sz="3600">
                  <a:solidFill>
                    <a:srgbClr val="000000"/>
                  </a:solidFill>
                  <a:latin typeface="Calibri"/>
                  <a:ea typeface="方正仿宋_GBK"/>
                  <a:cs typeface="Times New Roman"/>
                </a:rPr>
                <a:t>看看人家是从</a:t>
              </a:r>
              <a:r>
                <a:rPr lang="zh-CN" altLang="zh-CN" sz="3600">
                  <a:solidFill>
                    <a:srgbClr val="000000"/>
                  </a:solidFill>
                  <a:latin typeface="Calibri"/>
                  <a:ea typeface="方正仿宋_GBK"/>
                  <a:cs typeface="Times New Roman"/>
                </a:rPr>
                <a:t>什么</a:t>
              </a:r>
              <a:r>
                <a:rPr lang="zh-CN" altLang="zh-CN" sz="3600" smtClean="0">
                  <a:solidFill>
                    <a:srgbClr val="000000"/>
                  </a:solidFill>
                  <a:latin typeface="Calibri"/>
                  <a:ea typeface="方正仿宋_GBK"/>
                  <a:cs typeface="Times New Roman"/>
                </a:rPr>
                <a:t>角度</a:t>
              </a:r>
              <a:r>
                <a:rPr lang="zh-CN" altLang="zh-CN" sz="3600">
                  <a:solidFill>
                    <a:srgbClr val="000000"/>
                  </a:solidFill>
                  <a:latin typeface="Calibri"/>
                  <a:ea typeface="方正仿宋_GBK"/>
                  <a:cs typeface="Times New Roman"/>
                </a:rPr>
                <a:t>看的。</a:t>
              </a:r>
              <a:endParaRPr lang="zh-CN" altLang="en-US"/>
            </a:p>
          </p:txBody>
        </p:sp>
        <p:pic>
          <p:nvPicPr>
            <p:cNvPr id="10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670176" y="2537761"/>
              <a:ext cx="6297504" cy="1302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389" b="50001"/>
            <a:stretch/>
          </p:blipFill>
          <p:spPr bwMode="auto">
            <a:xfrm>
              <a:off x="5717027" y="2541185"/>
              <a:ext cx="5063268" cy="1302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670176" y="3363866"/>
              <a:ext cx="6297504" cy="1302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389" b="50001"/>
            <a:stretch/>
          </p:blipFill>
          <p:spPr bwMode="auto">
            <a:xfrm>
              <a:off x="5717027" y="3367290"/>
              <a:ext cx="5063268" cy="1302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389" b="50001"/>
            <a:stretch/>
          </p:blipFill>
          <p:spPr bwMode="auto">
            <a:xfrm>
              <a:off x="670175" y="4213707"/>
              <a:ext cx="5670465" cy="145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" name="矩形 5"/>
          <p:cNvSpPr/>
          <p:nvPr/>
        </p:nvSpPr>
        <p:spPr>
          <a:xfrm>
            <a:off x="7799473" y="86682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和颜悦色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92813" y="1710172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非常和蔼可亲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16" name="image84.jpeg"/>
          <p:cNvPicPr/>
          <p:nvPr/>
        </p:nvPicPr>
        <p:blipFill rotWithShape="1">
          <a:blip r:embed="rId6"/>
          <a:srcRect l="3992" t="29184" r="4086" b="35407"/>
          <a:stretch/>
        </p:blipFill>
        <p:spPr>
          <a:xfrm>
            <a:off x="5434489" y="2898521"/>
            <a:ext cx="894122" cy="1495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2116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11411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effectLst/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effectLst/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仿照画线句</a:t>
            </a:r>
            <a:r>
              <a:rPr lang="en-US" altLang="zh-CN" sz="3600">
                <a:effectLst/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不要</a:t>
            </a:r>
            <a:r>
              <a:rPr lang="en-US" altLang="zh-CN" sz="3600">
                <a:effectLst/>
                <a:latin typeface="方正楷体_GBK"/>
                <a:ea typeface="方正楷体_GBK"/>
                <a:cs typeface="Times New Roman"/>
              </a:rPr>
              <a:t>……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要</a:t>
            </a:r>
            <a:r>
              <a:rPr lang="en-US" altLang="zh-CN" sz="3600">
                <a:effectLst/>
                <a:latin typeface="方正楷体_GBK"/>
                <a:ea typeface="方正楷体_GBK"/>
                <a:cs typeface="Times New Roman"/>
              </a:rPr>
              <a:t>……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写句子。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smtClean="0">
              <a:effectLst/>
              <a:latin typeface="NEU-H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effectLst/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>
                <a:effectLst/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从老师的这段话中</a:t>
            </a:r>
            <a:r>
              <a:rPr lang="en-US" altLang="zh-CN" sz="3600">
                <a:effectLst/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你明白了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什么</a:t>
            </a:r>
            <a:r>
              <a:rPr lang="en-US" altLang="zh-CN" sz="3600" smtClean="0">
                <a:effectLst/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0756" y="1628507"/>
            <a:ext cx="10103643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我们不要下河游泳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要到正规游泳池游泳。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1162" y="3426402"/>
            <a:ext cx="109154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我明白了别人的看法与我们不同时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要学会从别人的角度看问题。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8839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21931"/>
            <a:ext cx="11297520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看事情的角度不同</a:t>
            </a:r>
            <a:r>
              <a:rPr lang="en-US" altLang="zh-CN" sz="3600" spc="-15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想法也不同。写写图中人物的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想法</a:t>
            </a:r>
            <a:r>
              <a:rPr lang="zh-CN" altLang="zh-CN" sz="3600" spc="-150" smtClean="0">
                <a:latin typeface="Calibri"/>
                <a:ea typeface="方正黑体_GBK"/>
                <a:cs typeface="Times New Roman"/>
              </a:rPr>
              <a:t>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3611" y="2593579"/>
            <a:ext cx="83739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唉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真倒霉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竟然洒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了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一半</a:t>
            </a:r>
            <a:endParaRPr lang="en-US" altLang="zh-CN" sz="3600" b="1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水。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没关系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虽然瓶子倒了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可是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里</a:t>
            </a:r>
            <a:endParaRPr lang="en-US" altLang="zh-CN" sz="3600" b="1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面的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水还有一半呢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?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10" name="image12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062538" y="2593579"/>
            <a:ext cx="4740442" cy="30250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475683"/>
            <a:ext cx="55032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一、拼一拼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8977" y="2019373"/>
            <a:ext cx="11332938" cy="3532358"/>
            <a:chOff x="178977" y="2019373"/>
            <a:chExt cx="11332938" cy="353235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643" b="53265"/>
            <a:stretch/>
          </p:blipFill>
          <p:spPr bwMode="auto">
            <a:xfrm>
              <a:off x="178977" y="2019373"/>
              <a:ext cx="11332938" cy="16102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6" name="组合 5"/>
            <p:cNvGrpSpPr/>
            <p:nvPr/>
          </p:nvGrpSpPr>
          <p:grpSpPr>
            <a:xfrm>
              <a:off x="345256" y="3976309"/>
              <a:ext cx="10961771" cy="1575422"/>
              <a:chOff x="345256" y="3976309"/>
              <a:chExt cx="10961771" cy="1575422"/>
            </a:xfrm>
          </p:grpSpPr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4095" t="3406" b="53264"/>
              <a:stretch/>
            </p:blipFill>
            <p:spPr bwMode="auto">
              <a:xfrm>
                <a:off x="345256" y="4058834"/>
                <a:ext cx="2136710" cy="14928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" name="Picture 2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5" t="55672" r="33756"/>
              <a:stretch/>
            </p:blipFill>
            <p:spPr bwMode="auto">
              <a:xfrm>
                <a:off x="2481962" y="3976309"/>
                <a:ext cx="8825065" cy="1527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3" name="组合 12"/>
          <p:cNvGrpSpPr/>
          <p:nvPr/>
        </p:nvGrpSpPr>
        <p:grpSpPr>
          <a:xfrm>
            <a:off x="1082351" y="2584543"/>
            <a:ext cx="2092662" cy="1090390"/>
            <a:chOff x="1987734" y="1843323"/>
            <a:chExt cx="2092662" cy="109039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5385413"/>
              </p:ext>
            </p:extLst>
          </p:nvPr>
        </p:nvGraphicFramePr>
        <p:xfrm>
          <a:off x="1109844" y="263459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3210417" y="2586058"/>
            <a:ext cx="1077362" cy="1088889"/>
          </a:xfrm>
          <a:prstGeom prst="rect">
            <a:avLst/>
          </a:prstGeom>
        </p:spPr>
      </p:pic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307276"/>
              </p:ext>
            </p:extLst>
          </p:nvPr>
        </p:nvGraphicFramePr>
        <p:xfrm>
          <a:off x="3237910" y="2634609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举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7574475" y="2573460"/>
            <a:ext cx="4119833" cy="1090391"/>
            <a:chOff x="1913925" y="3341382"/>
            <a:chExt cx="4119833" cy="1090391"/>
          </a:xfrm>
        </p:grpSpPr>
        <p:grpSp>
          <p:nvGrpSpPr>
            <p:cNvPr id="20" name="组合 19"/>
            <p:cNvGrpSpPr/>
            <p:nvPr/>
          </p:nvGrpSpPr>
          <p:grpSpPr>
            <a:xfrm>
              <a:off x="1913925" y="3341382"/>
              <a:ext cx="3107963" cy="1090391"/>
              <a:chOff x="2298735" y="2693682"/>
              <a:chExt cx="3107963" cy="1090391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2298735" y="2693683"/>
                <a:ext cx="2092662" cy="1090390"/>
                <a:chOff x="1987734" y="1843323"/>
                <a:chExt cx="2092662" cy="1090390"/>
              </a:xfrm>
            </p:grpSpPr>
            <p:pic>
              <p:nvPicPr>
                <p:cNvPr id="24" name="图片 23">
                  <a:extLst>
                    <a:ext uri="{FF2B5EF4-FFF2-40B4-BE49-F238E27FC236}">
                      <a16:creationId xmlns:a16="http://schemas.microsoft.com/office/drawing/2014/main" xmlns="" id="{D4AEE76C-12F2-3161-EFBD-C5954137BFC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/>
                <a:srcRect l="6422" t="5749" r="8370" b="5426"/>
                <a:stretch/>
              </p:blipFill>
              <p:spPr>
                <a:xfrm>
                  <a:off x="1987734" y="1844824"/>
                  <a:ext cx="1077362" cy="1088889"/>
                </a:xfrm>
                <a:prstGeom prst="rect">
                  <a:avLst/>
                </a:prstGeom>
              </p:spPr>
            </p:pic>
            <p:pic>
              <p:nvPicPr>
                <p:cNvPr id="25" name="图片 24">
                  <a:extLst>
                    <a:ext uri="{FF2B5EF4-FFF2-40B4-BE49-F238E27FC236}">
                      <a16:creationId xmlns:a16="http://schemas.microsoft.com/office/drawing/2014/main" xmlns="" id="{D4AEE76C-12F2-3161-EFBD-C5954137BFC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/>
                <a:srcRect l="10125" t="5749" r="8370" b="5426"/>
                <a:stretch/>
              </p:blipFill>
              <p:spPr>
                <a:xfrm>
                  <a:off x="3049855" y="1843323"/>
                  <a:ext cx="1030541" cy="1088889"/>
                </a:xfrm>
                <a:prstGeom prst="rect">
                  <a:avLst/>
                </a:prstGeom>
              </p:spPr>
            </p:pic>
          </p:grpSp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xmlns="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10125" t="5749" r="8370" b="5426"/>
              <a:stretch/>
            </p:blipFill>
            <p:spPr>
              <a:xfrm>
                <a:off x="4376157" y="2693682"/>
                <a:ext cx="1030541" cy="1088889"/>
              </a:xfrm>
              <a:prstGeom prst="rect">
                <a:avLst/>
              </a:prstGeom>
            </p:spPr>
          </p:pic>
        </p:grp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5003217" y="3342884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6" name="表格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912264"/>
              </p:ext>
            </p:extLst>
          </p:nvPr>
        </p:nvGraphicFramePr>
        <p:xfrm>
          <a:off x="7572906" y="2620397"/>
          <a:ext cx="4121404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03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0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0351"/>
                <a:gridCol w="1030351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868804" y="4497381"/>
            <a:ext cx="1077362" cy="1088889"/>
          </a:xfrm>
          <a:prstGeom prst="rect">
            <a:avLst/>
          </a:prstGeom>
        </p:spPr>
      </p:pic>
      <p:graphicFrame>
        <p:nvGraphicFramePr>
          <p:cNvPr id="28" name="表格 27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997861"/>
              </p:ext>
            </p:extLst>
          </p:nvPr>
        </p:nvGraphicFramePr>
        <p:xfrm>
          <a:off x="896297" y="4545932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排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3530082" y="4517325"/>
            <a:ext cx="2092662" cy="1090390"/>
            <a:chOff x="1987734" y="1843323"/>
            <a:chExt cx="2092662" cy="1090390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900855"/>
              </p:ext>
            </p:extLst>
          </p:nvPr>
        </p:nvGraphicFramePr>
        <p:xfrm>
          <a:off x="3557575" y="456737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6867001" y="4489219"/>
            <a:ext cx="1077362" cy="1088889"/>
          </a:xfrm>
          <a:prstGeom prst="rect">
            <a:avLst/>
          </a:prstGeom>
        </p:spPr>
      </p:pic>
      <p:graphicFrame>
        <p:nvGraphicFramePr>
          <p:cNvPr id="34" name="表格 33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558337"/>
              </p:ext>
            </p:extLst>
          </p:nvPr>
        </p:nvGraphicFramePr>
        <p:xfrm>
          <a:off x="6894494" y="4537770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候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60" y="862551"/>
            <a:ext cx="11309312" cy="4370629"/>
            <a:chOff x="505460" y="862551"/>
            <a:chExt cx="11309312" cy="4370629"/>
          </a:xfrm>
        </p:grpSpPr>
        <p:sp>
          <p:nvSpPr>
            <p:cNvPr id="3" name="矩形 2"/>
            <p:cNvSpPr/>
            <p:nvPr/>
          </p:nvSpPr>
          <p:spPr>
            <a:xfrm>
              <a:off x="505460" y="862551"/>
              <a:ext cx="11309312" cy="42473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二、给下面加点的字选择正确的读音</a:t>
              </a:r>
              <a:r>
                <a:rPr lang="en-US" altLang="zh-CN" sz="3600">
                  <a:latin typeface="方正黑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打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600">
                  <a:latin typeface="Calibri"/>
                  <a:ea typeface="NEU-BZ"/>
                  <a:cs typeface="Times New Roman"/>
                </a:rPr>
                <a:t>􀳫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。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教诲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huǐ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huì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		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严肃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shù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sù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endParaRPr lang="en-US" altLang="zh-CN" sz="3600" smtClean="0">
                <a:latin typeface="NEU-XT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半晌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shǎng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xiǎng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 indent="715963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东东倒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dǎo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dào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茶的时候不小心把茶杯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碰</a:t>
              </a:r>
              <a:endParaRPr lang="en-US" altLang="zh-CN" sz="3600" smtClean="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倒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dǎo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dào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了。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956865" y="2145722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536411" y="2163827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960625" y="2952044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2127013" y="3750775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05460" y="4586849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990085" y="197494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569629" y="200215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523512" y="284637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437126" y="359810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634596" y="443417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3512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三、选择正确的答案。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下列词语的关系与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严厉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严肃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的关系不同的一项是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教诲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教导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神情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神态　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准确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错误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半晌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半天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8306" y="26640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solidFill>
                <a:srgbClr val="000000"/>
              </a:solidFill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rgbClr val="FFFFFF"/>
                </a:solidFill>
              </a:rPr>
              <a:t>同步练习</a:t>
            </a:r>
            <a:endParaRPr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5459" y="863512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>
                <a:solidFill>
                  <a:srgbClr val="000000"/>
                </a:solidFill>
                <a:latin typeface="Calibri"/>
                <a:ea typeface="方正黑体_GBK"/>
                <a:cs typeface="Times New Roman"/>
              </a:rPr>
              <a:t>三、选择正确的答案。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联系上下文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我知道课文中的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审视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的意思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仔细地看</a:t>
            </a:r>
            <a: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粗略地看</a:t>
            </a:r>
            <a: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smtClean="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大体来看</a:t>
            </a:r>
            <a: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整体来看</a:t>
            </a:r>
          </a:p>
        </p:txBody>
      </p:sp>
      <p:sp>
        <p:nvSpPr>
          <p:cNvPr id="6" name="矩形 5"/>
          <p:cNvSpPr/>
          <p:nvPr/>
        </p:nvSpPr>
        <p:spPr>
          <a:xfrm>
            <a:off x="10092171" y="180642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211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四、结合课文补全句子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体会语气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再读一读。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   ①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严肃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难为情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嘲笑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好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笑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有几个同学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着。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老师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地问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画杨桃画成了五角星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好笑吗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像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……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五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……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五角星。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同学们觉得很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9242" y="1726684"/>
            <a:ext cx="7079253" cy="811979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253866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33344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86055" y="42007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4526"/>
            <a:ext cx="1136970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五、先补全四字词语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再选词填空。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颜悦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认认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大笑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老师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地对小明说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我们做什么事都要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不能马虎应付。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878614"/>
            <a:ext cx="32672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和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         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色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97484" y="1844206"/>
            <a:ext cx="21371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真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  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真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2655018"/>
            <a:ext cx="24465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哈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     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哈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31523" y="34066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28265" y="34066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4038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六、选词填空。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A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严厉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严肃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严格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D.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严重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整个假期我都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按照作息制度作息。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这个人破坏绿化带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受到了群众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的批评。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爸爸神情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粗心可是不好的习惯啊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你必须改正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高速公路上发生了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的交通事故。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36754" y="264863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49186" y="346678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99084" y="424883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27091" y="593325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683909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七、阅读文段</a:t>
            </a:r>
            <a:r>
              <a:rPr lang="en-US" altLang="zh-CN" sz="3600">
                <a:effectLst/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effectLst/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老师让这几个同学回到自己的</a:t>
            </a:r>
            <a:r>
              <a:rPr lang="en-US" altLang="zh-CN" sz="3600">
                <a:effectLst/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坐</a:t>
            </a:r>
            <a:r>
              <a:rPr lang="zh-CN" altLang="zh-CN" sz="3600">
                <a:effectLst/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effectLst/>
                <a:latin typeface="Calibri"/>
                <a:ea typeface="方正楷体_GBK"/>
                <a:cs typeface="Times New Roman"/>
              </a:rPr>
              <a:t>座</a:t>
            </a:r>
            <a:r>
              <a:rPr lang="en-US" altLang="zh-CN" sz="3600" smtClean="0">
                <a:effectLst/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位上</a:t>
            </a:r>
            <a:r>
              <a:rPr lang="en-US" altLang="zh-CN" sz="3600">
                <a:effectLst/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然后和</a:t>
            </a:r>
            <a:r>
              <a:rPr lang="en-US" altLang="zh-CN" sz="3600">
                <a:effectLst/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effectLst/>
                <a:latin typeface="NEU-XT"/>
                <a:ea typeface="方正楷体_GBK"/>
                <a:cs typeface="Times New Roman"/>
              </a:rPr>
              <a:t>huò</a:t>
            </a:r>
            <a:r>
              <a:rPr lang="zh-CN" altLang="zh-CN" sz="3600">
                <a:effectLst/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effectLst/>
                <a:latin typeface="NEU-XT"/>
                <a:ea typeface="方正楷体_GBK"/>
                <a:cs typeface="Times New Roman"/>
              </a:rPr>
              <a:t>hé</a:t>
            </a:r>
            <a:r>
              <a:rPr lang="en-US" altLang="zh-CN" sz="3600" smtClean="0">
                <a:effectLst/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颜</a:t>
            </a:r>
            <a:r>
              <a:rPr lang="en-US" altLang="zh-CN" sz="3600">
                <a:effectLst/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effectLst/>
                <a:latin typeface="Calibri"/>
                <a:ea typeface="方正楷体_GBK"/>
                <a:cs typeface="Times New Roman"/>
              </a:rPr>
              <a:t>悦</a:t>
            </a:r>
            <a:r>
              <a:rPr lang="zh-CN" altLang="zh-CN" sz="3600">
                <a:effectLst/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月</a:t>
            </a:r>
            <a:r>
              <a:rPr lang="en-US" altLang="zh-CN" sz="3600">
                <a:effectLst/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色地说</a:t>
            </a:r>
            <a:r>
              <a:rPr lang="en-US" altLang="zh-CN" sz="3600">
                <a:effectLst/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effectLst/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大家发</a:t>
            </a:r>
            <a:r>
              <a:rPr lang="en-US" altLang="zh-CN" sz="3600">
                <a:effectLst/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effectLst/>
                <a:latin typeface="Calibri"/>
                <a:ea typeface="方正楷体_GBK"/>
                <a:cs typeface="Times New Roman"/>
              </a:rPr>
              <a:t>现</a:t>
            </a:r>
            <a:r>
              <a:rPr lang="zh-CN" altLang="zh-CN" sz="3600">
                <a:effectLst/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明</a:t>
            </a:r>
            <a:r>
              <a:rPr lang="en-US" altLang="zh-CN" sz="3600">
                <a:effectLst/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了</a:t>
            </a:r>
            <a:r>
              <a:rPr lang="zh-CN" altLang="zh-CN" sz="3600" smtClean="0">
                <a:effectLst/>
                <a:latin typeface="Calibri"/>
                <a:ea typeface="方正仿宋_GBK"/>
                <a:cs typeface="Times New Roman"/>
              </a:rPr>
              <a:t>吗</a:t>
            </a:r>
            <a:r>
              <a:rPr lang="zh-CN" altLang="en-US" sz="3600" smtClean="0">
                <a:effectLst/>
                <a:latin typeface="Calibri"/>
                <a:ea typeface="方正仿宋_GBK"/>
                <a:cs typeface="Times New Roman"/>
              </a:rPr>
              <a:t>？</a:t>
            </a:r>
            <a:r>
              <a:rPr lang="zh-CN" altLang="zh-CN" sz="3600" u="sng" smtClean="0">
                <a:latin typeface="Calibri"/>
                <a:ea typeface="方正仿宋_GBK"/>
                <a:cs typeface="Times New Roman"/>
              </a:rPr>
              <a:t>看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的角度不同</a:t>
            </a:r>
            <a:r>
              <a:rPr lang="en-US" altLang="zh-CN" sz="3600" u="sng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杨桃的样子也就不一样。当我们看见别人把杨桃画成五角星的时候</a:t>
            </a:r>
            <a:r>
              <a:rPr lang="en-US" altLang="zh-CN" sz="3600" u="sng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en-US" sz="3600" u="sng">
                <a:latin typeface="Calibri"/>
                <a:ea typeface="方正仿宋_GBK"/>
                <a:cs typeface="Times New Roman"/>
              </a:rPr>
              <a:t>不要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忙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着发笑</a:t>
            </a:r>
            <a:r>
              <a:rPr lang="en-US" altLang="zh-CN" sz="3600" u="sng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en-US" sz="3600" u="sng">
                <a:latin typeface="Calibri"/>
                <a:ea typeface="方正仿宋_GBK"/>
                <a:cs typeface="Times New Roman"/>
              </a:rPr>
              <a:t>要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看看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人家是从</a:t>
            </a:r>
            <a:r>
              <a:rPr lang="zh-CN" altLang="zh-CN" sz="3600" u="sng">
                <a:effectLst/>
                <a:latin typeface="Calibri"/>
                <a:ea typeface="方正仿宋_GBK"/>
                <a:cs typeface="Times New Roman"/>
              </a:rPr>
              <a:t>什么角</a:t>
            </a:r>
            <a:r>
              <a:rPr lang="en-US" altLang="zh-CN" sz="3600" u="sng">
                <a:effectLst/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u="sng">
                <a:effectLst/>
                <a:latin typeface="NEU-XT"/>
                <a:ea typeface="方正楷体_GBK"/>
                <a:cs typeface="Times New Roman"/>
              </a:rPr>
              <a:t>jué</a:t>
            </a:r>
            <a:r>
              <a:rPr lang="zh-CN" altLang="zh-CN" sz="3600" u="sng">
                <a:effectLst/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effectLst/>
                <a:latin typeface="NEU-XT"/>
                <a:ea typeface="方正楷体_GBK"/>
                <a:cs typeface="Times New Roman"/>
              </a:rPr>
              <a:t>jiǎo</a:t>
            </a:r>
            <a:r>
              <a:rPr lang="en-US" altLang="zh-CN" sz="3600" u="sng" smtClean="0">
                <a:effectLst/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u="sng">
                <a:effectLst/>
                <a:latin typeface="Calibri"/>
                <a:ea typeface="方正仿宋_GBK"/>
                <a:cs typeface="Times New Roman"/>
              </a:rPr>
              <a:t>度看的。</a:t>
            </a:r>
            <a:r>
              <a:rPr lang="en-US" altLang="zh-CN" sz="3600">
                <a:effectLst/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老师的教诲让我终生难忘。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effectLst/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effectLst/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effectLst/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选择文中正确的字或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拼音</a:t>
            </a:r>
            <a:r>
              <a:rPr lang="zh-CN" altLang="zh-CN" sz="3600" smtClean="0">
                <a:effectLst/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5459" y="2685144"/>
            <a:ext cx="3425204" cy="2817824"/>
            <a:chOff x="505459" y="2685144"/>
            <a:chExt cx="3425204" cy="2817824"/>
          </a:xfrm>
        </p:grpSpPr>
        <p:sp>
          <p:nvSpPr>
            <p:cNvPr id="8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05459" y="2685144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3228194" y="4856637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0" name="等腰三角形 9"/>
          <p:cNvSpPr/>
          <p:nvPr/>
        </p:nvSpPr>
        <p:spPr>
          <a:xfrm>
            <a:off x="6942221" y="4373687"/>
            <a:ext cx="168442" cy="180868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7467613" y="4381703"/>
            <a:ext cx="168442" cy="180868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9906093" y="4389719"/>
            <a:ext cx="168442" cy="180868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496861" y="174452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473046" y="24463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788504" y="243026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637230" y="245031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214320" y="455455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156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447</Words>
  <Application>Microsoft Office PowerPoint</Application>
  <PresentationFormat>自定义</PresentationFormat>
  <Paragraphs>119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3" baseType="lpstr">
      <vt:lpstr>Arial</vt:lpstr>
      <vt:lpstr>宋体</vt:lpstr>
      <vt:lpstr>微软雅黑</vt:lpstr>
      <vt:lpstr>方正仿宋_GBK</vt:lpstr>
      <vt:lpstr>NEU-HZ</vt:lpstr>
      <vt:lpstr>方正楷体_GBK</vt:lpstr>
      <vt:lpstr>方正隶变_GBK</vt:lpstr>
      <vt:lpstr>方正大标宋简体</vt:lpstr>
      <vt:lpstr>汉仪雅酷黑 95W</vt:lpstr>
      <vt:lpstr>方正黑体_GBK</vt:lpstr>
      <vt:lpstr>NEU-BZ</vt:lpstr>
      <vt:lpstr>Calibri</vt:lpstr>
      <vt:lpstr>NEU-XT</vt:lpstr>
      <vt:lpstr>Wingdings</vt:lpstr>
      <vt:lpstr>楷体</vt:lpstr>
      <vt:lpstr>Times New Roman</vt:lpstr>
      <vt:lpstr>方正大标宋_GBK</vt:lpstr>
      <vt:lpstr>方正小标宋_GBK</vt:lpstr>
      <vt:lpstr>华文宋体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2026-03-20T06:26:36Z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