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9" r:id="rId3"/>
    <p:sldId id="508" r:id="rId4"/>
    <p:sldId id="505" r:id="rId5"/>
    <p:sldId id="506" r:id="rId6"/>
    <p:sldId id="507" r:id="rId7"/>
    <p:sldId id="427" r:id="rId8"/>
  </p:sldIdLst>
  <p:sldSz cx="12192000" cy="6858000"/>
  <p:notesSz cx="6858000" cy="9144000"/>
  <p:embeddedFontLst>
    <p:embeddedFont>
      <p:font typeface="方正仿宋_GBK" pitchFamily="65" charset="-122"/>
      <p:regular r:id="rId9"/>
    </p:embeddedFont>
    <p:embeddedFont>
      <p:font typeface="方正隶变_GBK" pitchFamily="65" charset="-122"/>
      <p:regular r:id="rId10"/>
    </p:embeddedFont>
    <p:embeddedFont>
      <p:font typeface="NEU-BZ" pitchFamily="2" charset="-122"/>
      <p:regular r:id="rId11"/>
      <p:bold r:id="rId12"/>
      <p:italic r:id="rId13"/>
      <p:boldItalic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方正小标宋_GBK" pitchFamily="65" charset="-122"/>
      <p:regular r:id="rId19"/>
    </p:embeddedFont>
    <p:embeddedFont>
      <p:font typeface="方正楷体_GBK" pitchFamily="65" charset="-122"/>
      <p:regular r:id="rId20"/>
    </p:embeddedFont>
    <p:embeddedFont>
      <p:font typeface="NEU-XT" pitchFamily="18" charset="-122"/>
      <p:regular r:id="rId21"/>
    </p:embeddedFont>
    <p:embeddedFont>
      <p:font typeface="方正黑体_GBK" pitchFamily="65" charset="-122"/>
      <p:regular r:id="rId22"/>
    </p:embeddedFont>
    <p:embeddedFont>
      <p:font typeface="微软雅黑" pitchFamily="34" charset="-122"/>
      <p:regular r:id="rId23"/>
      <p:bold r:id="rId24"/>
    </p:embeddedFont>
    <p:embeddedFont>
      <p:font typeface="方正大标宋简体" charset="-122"/>
      <p:regular r:id="rId25"/>
    </p:embeddedFont>
    <p:embeddedFont>
      <p:font typeface="方正大标宋_GBK" pitchFamily="65" charset="-122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要是你在野外迷了路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47358C8-297A-4732-88F7-8DFEEECF9E40}"/>
              </a:ext>
            </a:extLst>
          </p:cNvPr>
          <p:cNvSpPr/>
          <p:nvPr/>
        </p:nvSpPr>
        <p:spPr>
          <a:xfrm>
            <a:off x="583000" y="1069680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910502" y="2711499"/>
            <a:ext cx="2092662" cy="1090390"/>
            <a:chOff x="1987734" y="1843323"/>
            <a:chExt cx="2092662" cy="1090390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1" name="表格 10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8614096"/>
              </p:ext>
            </p:extLst>
          </p:nvPr>
        </p:nvGraphicFramePr>
        <p:xfrm>
          <a:off x="937995" y="276155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帮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助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FFEF7039-5F77-47B2-BC9E-639E581A2BD4}"/>
              </a:ext>
            </a:extLst>
          </p:cNvPr>
          <p:cNvGrpSpPr/>
          <p:nvPr/>
        </p:nvGrpSpPr>
        <p:grpSpPr>
          <a:xfrm>
            <a:off x="3676706" y="2709998"/>
            <a:ext cx="2092662" cy="1090390"/>
            <a:chOff x="1987734" y="1843323"/>
            <a:chExt cx="2092662" cy="1090390"/>
          </a:xfrm>
        </p:grpSpPr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0E203C85-087F-4440-AA55-6942D9A56A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2816048E-3D7A-48E7-82FC-D6B37D27E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7" name="表格 26">
            <a:extLst>
              <a:ext uri="{FF2B5EF4-FFF2-40B4-BE49-F238E27FC236}">
                <a16:creationId xmlns="" xmlns:a16="http://schemas.microsoft.com/office/drawing/2014/main" id="{CFFDB2AA-DDCD-4ED1-ABA7-CDB80817AF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5677561"/>
              </p:ext>
            </p:extLst>
          </p:nvPr>
        </p:nvGraphicFramePr>
        <p:xfrm>
          <a:off x="3704199" y="276005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黑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夜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FF5CF797-AC72-427F-8B52-FDDD84568906}"/>
              </a:ext>
            </a:extLst>
          </p:cNvPr>
          <p:cNvGrpSpPr/>
          <p:nvPr/>
        </p:nvGrpSpPr>
        <p:grpSpPr>
          <a:xfrm>
            <a:off x="6462238" y="2708497"/>
            <a:ext cx="2092662" cy="1090390"/>
            <a:chOff x="1987734" y="1843323"/>
            <a:chExt cx="2092662" cy="1090390"/>
          </a:xfrm>
        </p:grpSpPr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42AB4C4D-4B86-4BD0-ACE5-53F36E8FB4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278BF750-CBE9-4CEE-9006-611959DE9A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1" name="表格 30">
            <a:extLst>
              <a:ext uri="{FF2B5EF4-FFF2-40B4-BE49-F238E27FC236}">
                <a16:creationId xmlns="" xmlns:a16="http://schemas.microsoft.com/office/drawing/2014/main" id="{A00D69DE-EA5B-40AB-B17A-647389FB4A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9118758"/>
              </p:ext>
            </p:extLst>
          </p:nvPr>
        </p:nvGraphicFramePr>
        <p:xfrm>
          <a:off x="6489731" y="275854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引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导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17BB3A1A-7EFC-467E-A83D-EBD4472F741C}"/>
              </a:ext>
            </a:extLst>
          </p:cNvPr>
          <p:cNvGrpSpPr/>
          <p:nvPr/>
        </p:nvGrpSpPr>
        <p:grpSpPr>
          <a:xfrm>
            <a:off x="9157256" y="2709191"/>
            <a:ext cx="2092662" cy="1090390"/>
            <a:chOff x="1987734" y="1843323"/>
            <a:chExt cx="2092662" cy="1090390"/>
          </a:xfrm>
        </p:grpSpPr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68428522-9FD5-4D8B-B2F7-7EA6CB0B87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38D04140-6776-4EA2-8E8C-67FFB6B624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5" name="表格 34">
            <a:extLst>
              <a:ext uri="{FF2B5EF4-FFF2-40B4-BE49-F238E27FC236}">
                <a16:creationId xmlns="" xmlns:a16="http://schemas.microsoft.com/office/drawing/2014/main" id="{6D6FF117-F6B6-4A1D-9DF2-B67AE810DD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4640341"/>
              </p:ext>
            </p:extLst>
          </p:nvPr>
        </p:nvGraphicFramePr>
        <p:xfrm>
          <a:off x="9184749" y="275924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特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别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584" y="2128096"/>
            <a:ext cx="10519334" cy="524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3421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80692"/>
            <a:ext cx="1114110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二、读拼音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写同音字。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XT"/>
                <a:ea typeface="方正楷体_GBK"/>
                <a:cs typeface="Times New Roman"/>
              </a:rPr>
              <a:t>zhǐ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针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有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画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挥</a:t>
            </a:r>
          </a:p>
          <a:p>
            <a:pPr>
              <a:lnSpc>
                <a:spcPct val="200000"/>
              </a:lnSpc>
            </a:pPr>
            <a:r>
              <a:rPr lang="en-US" altLang="zh-CN" sz="3600">
                <a:latin typeface="NEU-XT"/>
                <a:ea typeface="方正楷体_GBK"/>
                <a:cs typeface="Times New Roman"/>
              </a:rPr>
              <a:t>zhōnɡ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方正楷体_GBK"/>
                <a:cs typeface="Times New Roman"/>
              </a:rPr>
              <a:t>(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诚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en-US" altLang="zh-CN" sz="3600" smtClean="0">
                <a:latin typeface="方正楷体_GBK"/>
                <a:cs typeface="Times New Roman"/>
              </a:rPr>
              <a:t>(        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国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闹</a:t>
            </a:r>
            <a:r>
              <a:rPr lang="en-US" altLang="zh-CN" sz="3600" smtClean="0">
                <a:latin typeface="方正楷体_GBK"/>
                <a:cs typeface="Times New Roman"/>
              </a:rPr>
              <a:t>(       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始</a:t>
            </a:r>
            <a:r>
              <a:rPr lang="en-US" altLang="zh-CN" sz="3600" smtClean="0">
                <a:latin typeface="方正楷体_GBK"/>
                <a:cs typeface="Times New Roman"/>
              </a:rPr>
              <a:t>(       )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2789002" y="241137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指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78750" y="241137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只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57255" y="241137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纸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129644" y="240102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指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68687" y="351490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870466" y="346846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457255" y="351659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505864" y="348218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终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三、读一读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将意思相近的词语连起来。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慌张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分辨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忠实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永远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忠诚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永久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惊慌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辨别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073023" y="2369313"/>
            <a:ext cx="3583198" cy="201018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878866" y="2369313"/>
            <a:ext cx="3774597" cy="201018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1073023" y="2404446"/>
            <a:ext cx="3583198" cy="197504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2864622" y="2369313"/>
            <a:ext cx="3788841" cy="209440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7771"/>
            <a:ext cx="1084031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四、连一连。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天然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的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枝叶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认真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脑筋</a:t>
            </a:r>
            <a:endParaRPr lang="en-US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稠密的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en-US" sz="3600" smtClean="0">
                <a:latin typeface="Calibri"/>
                <a:ea typeface="方正楷体_GBK"/>
                <a:cs typeface="Times New Roman"/>
              </a:rPr>
              <a:t>北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极星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辨别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思考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>
                <a:latin typeface="Calibri"/>
                <a:ea typeface="方正楷体_GBK"/>
                <a:cs typeface="Times New Roman"/>
              </a:rPr>
              <a:t>明亮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的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指南针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开动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方向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013152" y="2454442"/>
            <a:ext cx="0" cy="2658979"/>
          </a:xfrm>
          <a:prstGeom prst="line">
            <a:avLst/>
          </a:prstGeom>
          <a:ln w="1905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963359" y="2682728"/>
            <a:ext cx="1417515" cy="219006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963359" y="2779295"/>
            <a:ext cx="1333294" cy="108193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2029147" y="3861229"/>
            <a:ext cx="1267506" cy="108365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378949" y="2682728"/>
            <a:ext cx="1537830" cy="110120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396610" y="3861229"/>
            <a:ext cx="1520169" cy="108365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6378949" y="2779295"/>
            <a:ext cx="1537830" cy="209349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五、按课文内容填空。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要是你在野外迷了路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可千万别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、</a:t>
            </a:r>
            <a:endParaRPr lang="en-US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、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和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都是天然的指南针。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7779875" y="174626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慌张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728991" y="174626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太阳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7455" y="2569480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北极星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68823" y="255913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10445" y="256947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积雪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286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139</Words>
  <Application>Microsoft Office PowerPoint</Application>
  <PresentationFormat>自定义</PresentationFormat>
  <Paragraphs>55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Arial</vt:lpstr>
      <vt:lpstr>宋体</vt:lpstr>
      <vt:lpstr>Wingdings</vt:lpstr>
      <vt:lpstr>方正仿宋_GBK</vt:lpstr>
      <vt:lpstr>方正隶变_GBK</vt:lpstr>
      <vt:lpstr>NEU-BZ</vt:lpstr>
      <vt:lpstr>Times New Roman</vt:lpstr>
      <vt:lpstr>汉仪雅酷黑 95W</vt:lpstr>
      <vt:lpstr>Calibri</vt:lpstr>
      <vt:lpstr>方正小标宋_GBK</vt:lpstr>
      <vt:lpstr>方正楷体_GBK</vt:lpstr>
      <vt:lpstr>NEU-XT</vt:lpstr>
      <vt:lpstr>方正黑体_GBK</vt:lpstr>
      <vt:lpstr>微软雅黑</vt:lpstr>
      <vt:lpstr>方正大标宋简体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250</cp:revision>
  <dcterms:created xsi:type="dcterms:W3CDTF">2019-06-19T02:08:00Z</dcterms:created>
  <dcterms:modified xsi:type="dcterms:W3CDTF">2026-03-19T03:08:51Z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