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8" r:id="rId3"/>
    <p:sldId id="509" r:id="rId4"/>
    <p:sldId id="505" r:id="rId5"/>
    <p:sldId id="506" r:id="rId6"/>
    <p:sldId id="507" r:id="rId7"/>
    <p:sldId id="427" r:id="rId8"/>
  </p:sldIdLst>
  <p:sldSz cx="12192000" cy="6858000"/>
  <p:notesSz cx="6858000" cy="9144000"/>
  <p:embeddedFontLst>
    <p:embeddedFont>
      <p:font typeface="方正小标宋_GBK" pitchFamily="65" charset="-122"/>
      <p:regular r:id="rId9"/>
    </p:embeddedFont>
    <p:embeddedFont>
      <p:font typeface="方正大标宋简体" charset="-122"/>
      <p:regular r:id="rId10"/>
    </p:embeddedFont>
    <p:embeddedFont>
      <p:font typeface="NEU-BZ" pitchFamily="2" charset="-122"/>
      <p:regular r:id="rId11"/>
      <p:bold r:id="rId12"/>
      <p:italic r:id="rId13"/>
      <p:boldItalic r:id="rId14"/>
    </p:embeddedFont>
    <p:embeddedFont>
      <p:font typeface="方正仿宋_GBK" pitchFamily="65" charset="-122"/>
      <p:regular r:id="rId15"/>
    </p:embeddedFont>
    <p:embeddedFont>
      <p:font typeface="Calibri" pitchFamily="34" charset="0"/>
      <p:regular r:id="rId16"/>
      <p:bold r:id="rId17"/>
      <p:italic r:id="rId18"/>
      <p:boldItalic r:id="rId19"/>
    </p:embeddedFont>
    <p:embeddedFont>
      <p:font typeface="方正黑体_GBK" pitchFamily="65" charset="-122"/>
      <p:regular r:id="rId20"/>
    </p:embeddedFont>
    <p:embeddedFont>
      <p:font typeface="华文宋体" pitchFamily="2" charset="-122"/>
      <p:regular r:id="rId21"/>
    </p:embeddedFont>
    <p:embeddedFont>
      <p:font typeface="微软雅黑" pitchFamily="34" charset="-122"/>
      <p:regular r:id="rId22"/>
      <p:bold r:id="rId23"/>
    </p:embeddedFont>
    <p:embeddedFont>
      <p:font typeface="方正隶变_GBK" pitchFamily="65" charset="-122"/>
      <p:regular r:id="rId24"/>
    </p:embeddedFont>
    <p:embeddedFont>
      <p:font typeface="方正楷体_GBK" pitchFamily="65" charset="-122"/>
      <p:regular r:id="rId25"/>
    </p:embeddedFont>
    <p:embeddedFont>
      <p:font typeface="NEU-HZ" pitchFamily="2" charset="-122"/>
      <p:regular r:id="rId26"/>
      <p:italic r:id="rId27"/>
    </p:embeddedFont>
    <p:embeddedFont>
      <p:font typeface="方正大标宋_GBK" pitchFamily="65" charset="-122"/>
      <p:regular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89801"/>
            <a:ext cx="12197715" cy="998855"/>
          </a:xfrm>
        </p:spPr>
        <p:txBody>
          <a:bodyPr>
            <a:noAutofit/>
          </a:bodyPr>
          <a:lstStyle/>
          <a:p>
            <a:pPr lvl="0">
              <a:lnSpc>
                <a:spcPct val="100000"/>
              </a:lnSpc>
            </a:pP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大象的耳朵 </a:t>
            </a:r>
            <a:r>
              <a:rPr lang="en-US" altLang="zh-CN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(</a:t>
            </a: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二</a:t>
            </a:r>
            <a:r>
              <a:rPr lang="en-US" altLang="zh-CN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)</a:t>
            </a:r>
            <a:endParaRPr lang="zh-CN" altLang="en-US" sz="6000" dirty="0">
              <a:solidFill>
                <a:srgbClr val="000000">
                  <a:lumMod val="65000"/>
                  <a:lumOff val="35000"/>
                </a:srgb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一、比一比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再组词。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痛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睡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根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扇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通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垂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跟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羽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64270" y="1890644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痛苦</a:t>
            </a: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64270" y="2693486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通知</a:t>
            </a: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964262" y="1892332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睡觉</a:t>
            </a: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964262" y="2736229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下垂</a:t>
            </a: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755587" y="1894020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树根</a:t>
            </a: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735825" y="2736228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跟上</a:t>
            </a: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486757" y="1890644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扇子</a:t>
            </a: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9486757" y="2707205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羽毛</a:t>
            </a:r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23539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二、照样子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写词语。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仿宋_GBK"/>
                <a:cs typeface="Times New Roman"/>
              </a:rPr>
              <a:t>自言自语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</a:t>
            </a:r>
            <a:r>
              <a:rPr lang="zh-CN" altLang="zh-CN" sz="3600" u="sng" smtClean="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</a:t>
            </a:r>
            <a:r>
              <a:rPr lang="zh-CN" altLang="zh-CN" sz="3600" u="sng" smtClean="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</a:t>
            </a:r>
            <a:r>
              <a:rPr lang="en-US" altLang="zh-CN" sz="3600" u="sng" smtClean="0">
                <a:solidFill>
                  <a:schemeClr val="bg1"/>
                </a:solidFill>
                <a:latin typeface="Calibri"/>
                <a:ea typeface="方正楷体_GBK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慢慢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地 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</a:t>
            </a:r>
            <a:r>
              <a:rPr lang="en-US" altLang="zh-CN" sz="3600" u="sng" smtClean="0">
                <a:solidFill>
                  <a:schemeClr val="bg1"/>
                </a:solidFill>
                <a:latin typeface="Calibri"/>
                <a:ea typeface="方正楷体_GBK"/>
                <a:cs typeface="Times New Roman"/>
              </a:rPr>
              <a:t> .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866526" y="1806525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自由自在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537541" y="1806524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无边无际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991979" y="1776211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多才多艺</a:t>
            </a:r>
            <a:endParaRPr lang="zh-CN" altLang="zh-CN" sz="3600" b="1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866526" y="2600509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冷冷地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768373" y="2614221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轻轻地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222811" y="2600508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默默地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05460" y="2152901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401008" y="2161024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486311" y="3057944"/>
            <a:ext cx="149684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01364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92724"/>
            <a:ext cx="1100645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三、补充词语。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地散步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    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地说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的耳朵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的竹竿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23476" y="1938771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慢慢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681916" y="1952489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自言自语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56865" y="278266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大大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542002" y="2744875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长长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62936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92996"/>
            <a:ext cx="10912509" cy="793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四、请你根据课文内容</a:t>
            </a:r>
            <a:r>
              <a:rPr lang="en-US" altLang="zh-CN" sz="34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给下面的四幅图排序。</a:t>
            </a:r>
            <a:endParaRPr lang="zh-CN" altLang="zh-CN" sz="340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267" y="1807505"/>
            <a:ext cx="11388892" cy="27335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4296831" y="3802249"/>
            <a:ext cx="4187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itchFamily="18" charset="0"/>
                <a:ea typeface="方正楷体_GBK"/>
                <a:cs typeface="Times New Roman" pitchFamily="18" charset="0"/>
              </a:rPr>
              <a:t>1</a:t>
            </a:r>
            <a:endParaRPr lang="zh-CN" altLang="en-US" sz="360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176262" y="3778185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smtClean="0">
                <a:solidFill>
                  <a:srgbClr val="E72582"/>
                </a:solidFill>
                <a:latin typeface="Times New Roman" pitchFamily="18" charset="0"/>
                <a:ea typeface="方正楷体_GBK"/>
                <a:cs typeface="Times New Roman" pitchFamily="18" charset="0"/>
              </a:rPr>
              <a:t>2</a:t>
            </a:r>
            <a:endParaRPr lang="zh-CN" altLang="en-US" sz="360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332798" y="3778184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smtClean="0">
                <a:solidFill>
                  <a:srgbClr val="E72582"/>
                </a:solidFill>
                <a:latin typeface="Times New Roman" pitchFamily="18" charset="0"/>
                <a:ea typeface="方正楷体_GBK"/>
                <a:cs typeface="Times New Roman" pitchFamily="18" charset="0"/>
              </a:rPr>
              <a:t>3</a:t>
            </a:r>
            <a:endParaRPr lang="zh-CN" altLang="en-US" sz="360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00967" y="3822570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smtClean="0">
                <a:solidFill>
                  <a:srgbClr val="E72582"/>
                </a:solidFill>
                <a:latin typeface="Times New Roman" pitchFamily="18" charset="0"/>
                <a:ea typeface="方正楷体_GBK"/>
                <a:cs typeface="Times New Roman" pitchFamily="18" charset="0"/>
              </a:rPr>
              <a:t>4</a:t>
            </a:r>
            <a:endParaRPr lang="zh-CN" altLang="en-US" sz="360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27826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五、仿写句子。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大象的耳朵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像扇子似的。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像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小虫子吵得大象又头痛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又心烦。</a:t>
            </a:r>
          </a:p>
          <a:p>
            <a:pPr>
              <a:lnSpc>
                <a:spcPct val="150000"/>
              </a:lnSpc>
            </a:pPr>
            <a:r>
              <a:rPr lang="en-US" altLang="zh-CN" sz="3600" u="sng" smtClean="0">
                <a:latin typeface="NEU-BZ"/>
                <a:ea typeface="方正楷体_GBK"/>
                <a:cs typeface="Times New Roman"/>
              </a:rPr>
              <a:t>                                                                            </a:t>
            </a:r>
            <a:r>
              <a:rPr lang="en-US" altLang="zh-CN" sz="3600" u="sng">
                <a:latin typeface="NEU-BZ"/>
                <a:ea typeface="方正楷体_GBK"/>
                <a:cs typeface="Times New Roman"/>
              </a:rPr>
              <a:t> </a:t>
            </a:r>
            <a:endParaRPr lang="zh-CN" altLang="en-US" sz="3600"/>
          </a:p>
        </p:txBody>
      </p:sp>
      <p:sp>
        <p:nvSpPr>
          <p:cNvPr id="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3240224" y="2195508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046965" y="3815763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522842" y="3815762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5" y="2604584"/>
            <a:ext cx="34163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天上的朵朵白云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008687" y="2566801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棉花糖似的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56865" y="4164679"/>
            <a:ext cx="58625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: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公园里的花又多又美。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42867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</TotalTime>
  <Words>170</Words>
  <Application>Microsoft Office PowerPoint</Application>
  <PresentationFormat>自定义</PresentationFormat>
  <Paragraphs>65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5" baseType="lpstr">
      <vt:lpstr>Arial</vt:lpstr>
      <vt:lpstr>宋体</vt:lpstr>
      <vt:lpstr>Wingdings</vt:lpstr>
      <vt:lpstr>方正小标宋_GBK</vt:lpstr>
      <vt:lpstr>方正大标宋简体</vt:lpstr>
      <vt:lpstr>NEU-BZ</vt:lpstr>
      <vt:lpstr>方正仿宋_GBK</vt:lpstr>
      <vt:lpstr>Times New Roman</vt:lpstr>
      <vt:lpstr>汉仪雅酷黑 95W</vt:lpstr>
      <vt:lpstr>Calibri</vt:lpstr>
      <vt:lpstr>方正黑体_GBK</vt:lpstr>
      <vt:lpstr>华文宋体</vt:lpstr>
      <vt:lpstr>微软雅黑</vt:lpstr>
      <vt:lpstr>方正隶变_GBK</vt:lpstr>
      <vt:lpstr>方正楷体_GBK</vt:lpstr>
      <vt:lpstr>NEU-HZ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251</cp:revision>
  <dcterms:created xsi:type="dcterms:W3CDTF">2019-06-19T02:08:00Z</dcterms:created>
  <dcterms:modified xsi:type="dcterms:W3CDTF">2026-03-19T07:54:06Z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