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10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XT" pitchFamily="18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小毛虫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68661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一、拼一拼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ɡuī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lián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kūn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bìnɡ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lìnɡ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xǐnɡ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jié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NEU-XT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另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并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昆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规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竭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怜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醒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31472" y="2429471"/>
            <a:ext cx="3676033" cy="20583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407149" y="2429471"/>
            <a:ext cx="5183398" cy="20583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22339" y="2486624"/>
            <a:ext cx="0" cy="18808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260558" y="2429471"/>
            <a:ext cx="2738290" cy="20583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937084" y="2429471"/>
            <a:ext cx="5332202" cy="193799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590547" y="2429471"/>
            <a:ext cx="1467853" cy="193799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399421" y="2453086"/>
            <a:ext cx="2456654" cy="19143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10768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二、把词语补充完整。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勃勃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隔绝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斑斓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力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233" y="1906698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8367" y="1920417"/>
            <a:ext cx="2149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力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962" y="2734541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8993" y="2736228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8111" y="3578218"/>
            <a:ext cx="20201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2029" y="3533463"/>
            <a:ext cx="3855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九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虎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8801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仿佛</a:t>
            </a:r>
            <a:endParaRPr lang="zh-CN" altLang="en-US" b="1"/>
          </a:p>
        </p:txBody>
      </p:sp>
      <p:sp>
        <p:nvSpPr>
          <p:cNvPr id="9" name="矩形 8"/>
          <p:cNvSpPr/>
          <p:nvPr/>
        </p:nvSpPr>
        <p:spPr>
          <a:xfrm>
            <a:off x="1408271" y="27602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纺织</a:t>
            </a:r>
            <a:endParaRPr lang="zh-CN" altLang="en-US" b="1"/>
          </a:p>
        </p:txBody>
      </p:sp>
      <p:sp>
        <p:nvSpPr>
          <p:cNvPr id="10" name="矩形 9"/>
          <p:cNvSpPr/>
          <p:nvPr/>
        </p:nvSpPr>
        <p:spPr>
          <a:xfrm>
            <a:off x="4086181" y="18801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织布</a:t>
            </a:r>
            <a:endParaRPr lang="zh-CN" altLang="en-US" b="1"/>
          </a:p>
        </p:txBody>
      </p:sp>
      <p:sp>
        <p:nvSpPr>
          <p:cNvPr id="11" name="矩形 10"/>
          <p:cNvSpPr/>
          <p:nvPr/>
        </p:nvSpPr>
        <p:spPr>
          <a:xfrm>
            <a:off x="4086181" y="27602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积分</a:t>
            </a:r>
            <a:endParaRPr lang="zh-CN" altLang="en-US" b="1"/>
          </a:p>
        </p:txBody>
      </p:sp>
      <p:sp>
        <p:nvSpPr>
          <p:cNvPr id="12" name="矩形 11"/>
          <p:cNvSpPr/>
          <p:nvPr/>
        </p:nvSpPr>
        <p:spPr>
          <a:xfrm>
            <a:off x="6841412" y="18955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任何</a:t>
            </a:r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6841412" y="27602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住房</a:t>
            </a:r>
            <a:endParaRPr lang="zh-CN" altLang="en-US" b="1"/>
          </a:p>
        </p:txBody>
      </p:sp>
      <p:sp>
        <p:nvSpPr>
          <p:cNvPr id="14" name="矩形 13"/>
          <p:cNvSpPr/>
          <p:nvPr/>
        </p:nvSpPr>
        <p:spPr>
          <a:xfrm>
            <a:off x="9584613" y="18972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并且</a:t>
            </a:r>
            <a:endParaRPr lang="zh-CN" altLang="en-US" b="1"/>
          </a:p>
        </p:txBody>
      </p:sp>
      <p:sp>
        <p:nvSpPr>
          <p:cNvPr id="15" name="矩形 14"/>
          <p:cNvSpPr/>
          <p:nvPr/>
        </p:nvSpPr>
        <p:spPr>
          <a:xfrm>
            <a:off x="9668834" y="27602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开关</a:t>
            </a:r>
            <a:endParaRPr lang="zh-CN" alt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17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四、根据课文内容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小毛虫看到别的昆虫又唱又跳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悲观失望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羡慕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自卑害怕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不羡慕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自卑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954512" y="19556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17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四、根据课文内容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小毛虫经历了哪些变化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一条小毛虫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小毛虫的经历告诉我们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703403" y="26926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1529" y="26926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0194" y="3429000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万事万物都有自己的规律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005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185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Times New Roman</vt:lpstr>
      <vt:lpstr>汉仪雅酷黑 95W</vt:lpstr>
      <vt:lpstr>Calibri</vt:lpstr>
      <vt:lpstr>方正黑体_GBK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2026-03-19T09:24:19Z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