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5" r:id="rId4"/>
    <p:sldId id="509" r:id="rId5"/>
    <p:sldId id="506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仿宋_GBK" pitchFamily="65" charset="-122"/>
      <p:regular r:id="rId9"/>
    </p:embeddedFont>
    <p:embeddedFont>
      <p:font typeface="方正大标宋_GBK" pitchFamily="65" charset="-122"/>
      <p:regular r:id="rId10"/>
    </p:embeddedFont>
    <p:embeddedFont>
      <p:font typeface="方正小标宋_GBK" pitchFamily="65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NEU-HZ" pitchFamily="2" charset="-122"/>
      <p:regular r:id="rId14"/>
      <p:italic r:id="rId15"/>
    </p:embeddedFont>
    <p:embeddedFont>
      <p:font typeface="方正楷体_GBK" pitchFamily="65" charset="-122"/>
      <p:regular r:id="rId16"/>
    </p:embeddedFont>
    <p:embeddedFont>
      <p:font typeface="方正黑体_GBK" pitchFamily="65" charset="-122"/>
      <p:regular r:id="rId17"/>
    </p:embeddedFont>
    <p:embeddedFont>
      <p:font typeface="NEU-XT" pitchFamily="18" charset="-12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方正大标宋简体" charset="-122"/>
      <p:regular r:id="rId23"/>
    </p:embeddedFont>
    <p:embeddedFont>
      <p:font typeface="NEU-BZ" pitchFamily="2" charset="-122"/>
      <p:regular r:id="rId24"/>
      <p:bold r:id="rId25"/>
      <p:italic r:id="rId26"/>
      <p:bold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语文园地五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一、把加点字的音节补充完整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再完成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60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 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我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发现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带有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穴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的字多和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有关。</a:t>
            </a:r>
          </a:p>
          <a:p>
            <a:pPr indent="16129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带有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厂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的字多和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有关。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6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4221" y="1595569"/>
            <a:ext cx="11547142" cy="24350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9457" y="2343030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ú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43614" y="1744827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è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0593" y="2363330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à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30865" y="2338077"/>
            <a:ext cx="697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ué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83466" y="1693571"/>
            <a:ext cx="697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mtClean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áo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72160" y="2314012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ū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74494" y="416461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洞穴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39289" y="4982762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房屋、处所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61094"/>
            <a:ext cx="11006455" cy="5632311"/>
            <a:chOff x="505459" y="861094"/>
            <a:chExt cx="11006455" cy="5632311"/>
          </a:xfrm>
        </p:grpSpPr>
        <p:sp>
          <p:nvSpPr>
            <p:cNvPr id="3" name="矩形 2"/>
            <p:cNvSpPr/>
            <p:nvPr/>
          </p:nvSpPr>
          <p:spPr>
            <a:xfrm>
              <a:off x="505459" y="861094"/>
              <a:ext cx="11006455" cy="56323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二、根据句意</a:t>
              </a:r>
              <a:r>
                <a:rPr lang="en-US" altLang="zh-CN" sz="3600">
                  <a:latin typeface="方正黑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选择表示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笑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的词语。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填序号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 marL="806450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A.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哈哈大笑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 B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傻笑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　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 C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微笑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/>
              </a:r>
              <a:br>
                <a:rPr lang="en-US" altLang="zh-CN" sz="3600">
                  <a:latin typeface="Calibri"/>
                  <a:ea typeface="方正楷体_GBK"/>
                  <a:cs typeface="Times New Roman"/>
                </a:rPr>
              </a:b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D.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捧腹大笑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 E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眉开眼笑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  F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破涕为笑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spcAft>
                  <a:spcPts val="0"/>
                </a:spcAft>
              </a:pPr>
              <a:endParaRPr lang="en-US" altLang="zh-CN" sz="3600" smtClean="0">
                <a:latin typeface="NEU-HZ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 smtClean="0">
                  <a:latin typeface="NEU-HZ"/>
                  <a:ea typeface="方正楷体_GBK"/>
                  <a:cs typeface="Times New Roman"/>
                </a:rPr>
                <a:t>1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不显著地、不出声地笑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。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       )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latin typeface="NEU-HZ"/>
                  <a:ea typeface="方正楷体_GBK"/>
                  <a:cs typeface="Times New Roman"/>
                </a:rPr>
                <a:t>2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无意义地一个劲儿地笑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。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       )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latin typeface="NEU-HZ"/>
                  <a:ea typeface="方正楷体_GBK"/>
                  <a:cs typeface="Times New Roman"/>
                </a:rPr>
                <a:t>3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 spc="-150">
                  <a:latin typeface="Calibri"/>
                  <a:ea typeface="方正楷体_GBK"/>
                  <a:cs typeface="Times New Roman"/>
                </a:rPr>
                <a:t>眉毛舒展</a:t>
              </a:r>
              <a:r>
                <a:rPr lang="en-US" altLang="zh-CN" sz="3600" spc="-150">
                  <a:latin typeface="方正楷体_GBK"/>
                  <a:ea typeface="方正楷体_GBK"/>
                  <a:cs typeface="Times New Roman"/>
                </a:rPr>
                <a:t>,</a:t>
              </a:r>
              <a:r>
                <a:rPr lang="zh-CN" altLang="zh-CN" sz="3600" spc="-150">
                  <a:latin typeface="Calibri"/>
                  <a:ea typeface="方正楷体_GBK"/>
                  <a:cs typeface="Times New Roman"/>
                </a:rPr>
                <a:t>两眼充满笑意。形容高兴愉快的样子</a:t>
              </a:r>
              <a:r>
                <a:rPr lang="zh-CN" altLang="zh-CN" sz="3600" spc="-150">
                  <a:latin typeface="Calibri"/>
                  <a:ea typeface="方正楷体_GBK"/>
                  <a:cs typeface="Times New Roman"/>
                </a:rPr>
                <a:t>。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      )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140843" y="1786842"/>
              <a:ext cx="8556610" cy="1642158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6355045" y="404429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67868" y="485041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578189" y="574075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E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61094"/>
            <a:ext cx="11006455" cy="5632311"/>
            <a:chOff x="505459" y="861094"/>
            <a:chExt cx="11006455" cy="5632311"/>
          </a:xfrm>
        </p:grpSpPr>
        <p:sp>
          <p:nvSpPr>
            <p:cNvPr id="3" name="矩形 2"/>
            <p:cNvSpPr/>
            <p:nvPr/>
          </p:nvSpPr>
          <p:spPr>
            <a:xfrm>
              <a:off x="505459" y="861094"/>
              <a:ext cx="11006455" cy="56323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二、根据句意</a:t>
              </a:r>
              <a:r>
                <a:rPr lang="en-US" altLang="zh-CN" sz="3600">
                  <a:latin typeface="方正黑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选择表示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笑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的词语。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填序号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 marL="806450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A.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哈哈大笑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 B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傻笑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　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 C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微笑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/>
              </a:r>
              <a:br>
                <a:rPr lang="en-US" altLang="zh-CN" sz="3600">
                  <a:latin typeface="Calibri"/>
                  <a:ea typeface="方正楷体_GBK"/>
                  <a:cs typeface="Times New Roman"/>
                </a:rPr>
              </a:b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D.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捧腹大笑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 E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眉开眼笑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  F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破涕为笑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spcAft>
                  <a:spcPts val="0"/>
                </a:spcAft>
              </a:pPr>
              <a:endParaRPr lang="en-US" altLang="zh-CN" sz="3600" smtClean="0">
                <a:latin typeface="NEU-HZ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 smtClean="0">
                  <a:latin typeface="NEU-HZ"/>
                  <a:ea typeface="方正楷体_GBK"/>
                  <a:cs typeface="Times New Roman"/>
                </a:rPr>
                <a:t>4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停止哭泣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,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露出笑容。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       )</a:t>
              </a:r>
              <a:endParaRPr lang="zh-CN" altLang="zh-CN" sz="3600" smtClean="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 smtClean="0">
                  <a:latin typeface="NEU-HZ"/>
                  <a:ea typeface="方正楷体_GBK"/>
                  <a:cs typeface="Times New Roman"/>
                </a:rPr>
                <a:t>5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形容开怀地大笑起来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。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       )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latin typeface="NEU-HZ"/>
                  <a:ea typeface="方正楷体_GBK"/>
                  <a:cs typeface="Times New Roman"/>
                </a:rPr>
                <a:t>6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捧着肚子大笑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。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       )</a:t>
              </a:r>
              <a:endParaRPr lang="zh-CN" altLang="zh-CN" sz="3600">
                <a:effectLst/>
                <a:latin typeface="Calibri"/>
                <a:ea typeface="方正楷体_GBK"/>
                <a:cs typeface="Times New Roman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140843" y="1786842"/>
              <a:ext cx="8556610" cy="1642158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5541892" y="4068362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F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77977" y="49105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49575" y="571668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3029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60099"/>
            <a:ext cx="110064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三、读词语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找规律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.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寻找 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教诲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这组词前后两个字意思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 indent="360363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我知道这样的词还有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.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始终 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买卖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这组词前后两个字意思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 indent="360363">
              <a:lnSpc>
                <a:spcPct val="200000"/>
              </a:lnSpc>
              <a:tabLst>
                <a:tab pos="1708150" algn="l"/>
              </a:tabLs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我知道这样的词还有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8" name="矩形 7"/>
          <p:cNvSpPr/>
          <p:nvPr/>
        </p:nvSpPr>
        <p:spPr>
          <a:xfrm>
            <a:off x="956865" y="2195916"/>
            <a:ext cx="2291661" cy="739789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6865" y="4333527"/>
            <a:ext cx="2291661" cy="739789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37865" y="215982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相近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54689" y="32530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欢乐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19717" y="325308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明亮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53644" y="433352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相反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54688" y="540386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19717" y="540386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152</Words>
  <Application>Microsoft Office PowerPoint</Application>
  <PresentationFormat>自定义</PresentationFormat>
  <Paragraphs>60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方正隶变_GBK</vt:lpstr>
      <vt:lpstr>Wingdings</vt:lpstr>
      <vt:lpstr>方正仿宋_GBK</vt:lpstr>
      <vt:lpstr>方正大标宋_GBK</vt:lpstr>
      <vt:lpstr>汉仪雅酷黑 95W</vt:lpstr>
      <vt:lpstr>Times New Roman</vt:lpstr>
      <vt:lpstr>方正小标宋_GBK</vt:lpstr>
      <vt:lpstr>微软雅黑</vt:lpstr>
      <vt:lpstr>NEU-HZ</vt:lpstr>
      <vt:lpstr>方正楷体_GBK</vt:lpstr>
      <vt:lpstr>方正黑体_GBK</vt:lpstr>
      <vt:lpstr>NEU-XT</vt:lpstr>
      <vt:lpstr>Calibri</vt:lpstr>
      <vt:lpstr>方正大标宋简体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2026-03-19T01:57:39Z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