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8" r:id="rId7"/>
    <p:sldId id="524" r:id="rId8"/>
    <p:sldId id="525" r:id="rId9"/>
    <p:sldId id="526" r:id="rId10"/>
    <p:sldId id="529" r:id="rId11"/>
    <p:sldId id="530" r:id="rId12"/>
    <p:sldId id="531" r:id="rId13"/>
    <p:sldId id="532" r:id="rId14"/>
    <p:sldId id="498" r:id="rId15"/>
    <p:sldId id="522" r:id="rId16"/>
    <p:sldId id="427" r:id="rId17"/>
  </p:sldIdLst>
  <p:sldSz cx="12192000" cy="6858000"/>
  <p:notesSz cx="6858000" cy="9144000"/>
  <p:embeddedFontLst>
    <p:embeddedFont>
      <p:font typeface="方正小标宋_GBK" pitchFamily="65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方正仿宋_GBK" pitchFamily="65" charset="-122"/>
      <p:regular r:id="rId23"/>
    </p:embeddedFont>
    <p:embeddedFont>
      <p:font typeface="方正宋黑_GBK" pitchFamily="65" charset="-122"/>
      <p:regular r:id="rId24"/>
    </p:embeddedFont>
    <p:embeddedFont>
      <p:font typeface="方正书宋_GBK" pitchFamily="65" charset="-122"/>
      <p:regular r:id="rId25"/>
    </p:embeddedFont>
    <p:embeddedFont>
      <p:font typeface="华文宋体" pitchFamily="2" charset="-122"/>
      <p:regular r:id="rId26"/>
    </p:embeddedFont>
    <p:embeddedFont>
      <p:font typeface="NEU-BZ" pitchFamily="2" charset="-122"/>
      <p:regular r:id="rId27"/>
      <p:bold r:id="rId28"/>
      <p:italic r:id="rId29"/>
      <p:boldItalic r:id="rId30"/>
    </p:embeddedFont>
    <p:embeddedFont>
      <p:font typeface="方正楷体_GBK" pitchFamily="65" charset="-122"/>
      <p:regular r:id="rId31"/>
    </p:embeddedFont>
    <p:embeddedFont>
      <p:font typeface="NEU-XT" pitchFamily="18" charset="-122"/>
      <p:regular r:id="rId32"/>
    </p:embeddedFont>
    <p:embeddedFont>
      <p:font typeface="方正大标宋简体" charset="-122"/>
      <p:regular r:id="rId33"/>
    </p:embeddedFont>
    <p:embeddedFont>
      <p:font typeface="方正隶变_GBK" pitchFamily="65" charset="-122"/>
      <p:regular r:id="rId34"/>
    </p:embeddedFont>
    <p:embeddedFont>
      <p:font typeface="方正大标宋_GBK" pitchFamily="65" charset="-122"/>
      <p:regular r:id="rId35"/>
    </p:embeddedFont>
    <p:embeddedFont>
      <p:font typeface="NEU-HZ" pitchFamily="2" charset="-122"/>
      <p:regular r:id="rId36"/>
      <p:italic r:id="rId37"/>
    </p:embeddedFont>
    <p:embeddedFont>
      <p:font typeface="方正黑体_GBK" pitchFamily="65" charset="-122"/>
      <p:regular r:id="rId38"/>
    </p:embeddedFont>
    <p:embeddedFont>
      <p:font typeface="微软雅黑" pitchFamily="34" charset="-122"/>
      <p:regular r:id="rId39"/>
      <p:bold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font" Target="fonts/font2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6.jpe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7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8.TIF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６ 飞向蓝天的恐龙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选文第一句话中的加点词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大约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能去掉吗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为什么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1685918"/>
            <a:ext cx="1111704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不能。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大约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说明了第一种恐龙出现的大概时间是两亿四千万年前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并不是准确的时间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删去则与事实不符。这体现了语言表达的准确性、严谨性。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428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047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根据选文内容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简要介绍恐龙飞向蓝天的过程。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04805"/>
            <a:ext cx="11690350" cy="219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418807" y="227341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形态各异</a:t>
            </a:r>
            <a:endParaRPr lang="zh-CN" altLang="zh-CN" sz="28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37026" y="2783681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猎食性恐龙</a:t>
            </a:r>
            <a:endParaRPr lang="zh-CN" altLang="zh-CN" sz="28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46619" y="1750571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树上</a:t>
            </a:r>
            <a:endParaRPr lang="zh-CN" altLang="zh-CN" sz="28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78567" y="225078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主动飞行</a:t>
            </a:r>
            <a:endParaRPr lang="zh-CN" altLang="zh-CN" sz="28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540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27345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读选文中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体会句子的特点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再照样子写一句话。</a:t>
            </a:r>
          </a:p>
          <a:p>
            <a:pPr indent="715963">
              <a:lnSpc>
                <a:spcPct val="150000"/>
              </a:lnSpc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我们班里的同学性格各异。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1973" y="2243982"/>
            <a:ext cx="10456752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有些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同学活泼开朗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能说会道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有些同学则文静乖巧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少言寡语。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9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3313503" y="1260439"/>
            <a:ext cx="1023107" cy="1711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540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27345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请针对选文内容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在文中侧栏处提出一个有价值的问题并解答。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6174" y="2598003"/>
            <a:ext cx="1074502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400" smtClean="0">
                <a:solidFill>
                  <a:srgbClr val="000000"/>
                </a:solidFill>
                <a:latin typeface="Calibri"/>
                <a:ea typeface="方正宋黑_GBK"/>
                <a:cs typeface="Times New Roman"/>
              </a:rPr>
              <a:t>问题</a:t>
            </a:r>
            <a:r>
              <a:rPr lang="en-US" altLang="zh-CN" sz="3400" smtClean="0">
                <a:solidFill>
                  <a:srgbClr val="000000"/>
                </a:solidFill>
                <a:latin typeface="方正宋黑_GBK"/>
                <a:ea typeface="宋体"/>
                <a:cs typeface="Times New Roman"/>
              </a:rPr>
              <a:t>: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        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	</a:t>
            </a:r>
            <a:endParaRPr lang="zh-CN" altLang="en-US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en-US" sz="3400" smtClean="0">
                <a:solidFill>
                  <a:srgbClr val="000000"/>
                </a:solidFill>
                <a:latin typeface="Calibri"/>
                <a:ea typeface="方正宋黑_GBK"/>
                <a:cs typeface="Times New Roman"/>
              </a:rPr>
              <a:t>答案</a:t>
            </a:r>
            <a:r>
              <a:rPr lang="en-US" altLang="zh-CN" sz="3400" smtClean="0">
                <a:solidFill>
                  <a:srgbClr val="000000"/>
                </a:solidFill>
                <a:latin typeface="方正宋黑_GBK"/>
                <a:ea typeface="宋体"/>
                <a:cs typeface="Times New Roman"/>
              </a:rPr>
              <a:t>: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 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	</a:t>
            </a:r>
            <a:endParaRPr lang="en-US" altLang="zh-CN" sz="3400" u="sng" smtClean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u="sng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 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         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	</a:t>
            </a:r>
            <a:r>
              <a:rPr lang="zh-CN" altLang="en-US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endParaRPr lang="zh-CN" altLang="en-US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0345" y="2551837"/>
            <a:ext cx="868369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选文从哪几个角度介绍恐龙家族的形态各异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6062" y="3208223"/>
            <a:ext cx="9687980" cy="1570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          ①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恐龙形态、行走的角度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恐龙身型、体重的角度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恐龙性情、食性的角度。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540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52146"/>
            <a:ext cx="11006455" cy="2363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红红对植物的生长奥秘很感兴趣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搜集了有关种子家族的资料。请你仿照课文在介绍恐龙的庞大家族时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从不同方面对比着来写的方法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介绍一下种子家族。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60" y="1030086"/>
            <a:ext cx="11217188" cy="144841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7621" y="2806188"/>
            <a:ext cx="10894294" cy="316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种子有一个形态各异的大家族。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10" name="矩形 9"/>
          <p:cNvSpPr/>
          <p:nvPr/>
        </p:nvSpPr>
        <p:spPr>
          <a:xfrm>
            <a:off x="776391" y="2649772"/>
            <a:ext cx="1046110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有些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种子全身长满了刺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有些种子则是光溜溜的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有些种子比一角硬币还要大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有些种子却只有针眼大小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有些种子沉甸甸的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有些种子却轻得可以被风吹向天空。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378614"/>
            <a:ext cx="1124750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一、根据拼音在括号里写词语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并选择正确的字填到横线上。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 spc="-150">
                <a:latin typeface="Calibri"/>
                <a:ea typeface="宋体"/>
                <a:cs typeface="Times New Roman"/>
              </a:rPr>
              <a:t>观看《侏罗纪世界》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我仿佛穿越时空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suì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dào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来到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了书中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miáo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的恐龙时代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它们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xínɡ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tài</a:t>
            </a: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各异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有像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子大小、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qián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发达、能够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línɡ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kōnɡ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飞翔的恐龙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有身体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bèn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zhònɡ</a:t>
            </a: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、反应迟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吨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、重达数十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吨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的恐龙。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0308092" y="23512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隧道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39300" y="31212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描绘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8639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形态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64975" y="38689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79742" y="388603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前肢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82013" y="47334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凌空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3826" y="54433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笨重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71671" y="53490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347005" y="52508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吨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下列加点的词语使用不恰当的一项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中国队获胜了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队员们欣喜若狂。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钓鱼岛是中国的固有领土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这一点毋庸置疑。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你的解题思路太神奇了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给了我们点睛之笔的启示呀。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春姑娘把五彩斑斓的花儿洒向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大地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56635" y="18097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4847764" y="2921735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6973339" y="3665624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6954059" y="4473686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2498365" y="5223535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对下列句子的修辞手法判断正确的一项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邱少云像千斤巨石般一动不动地趴在火堆里。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比喻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恐龙是如何飞向蓝天的呢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让我们穿越时空隧道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访问中生代的地球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看看这一演化过程吧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排比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农民们都说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看见这样翠绿的麦田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就都嗅出白面包子的香气来了。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比喻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太阳出来了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地上被烤得好像着了火。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比喻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22909" y="1039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921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41079"/>
            <a:ext cx="11006455" cy="2394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比较句子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哪一句表达得更准确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更符合科学实际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为什么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与鸟类亲缘关系较近的恐龙长有羽毛。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一些与鸟类亲缘关系较近的恐龙应该长有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羽毛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9547" y="3056804"/>
            <a:ext cx="10898303" cy="3545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 algn="just">
              <a:lnSpc>
                <a:spcPct val="110000"/>
              </a:lnSpc>
            </a:pP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B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句表达得更准确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更符合科学实际。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 indent="722313" algn="just">
              <a:lnSpc>
                <a:spcPct val="11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恐龙早已经灭绝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科学家提出的观点只是在发现的化石的基础上进行的假设。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A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句是一个肯定说法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太过绝对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不符合科学实际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B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句的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一些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说明并不是所有与鸟类亲缘关系较近的恐龙都长有羽毛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应该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一词表现出了对于这一理论的假设性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因此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B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句更符合科学实际。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科学家们希望能够全面揭示这一历史进程。随着越来越多相关化石的发现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他们离这一愿望的实现已越来越近了。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读完这两句话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我有不懂的问题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我试着解决这个问题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36415" y="2332184"/>
            <a:ext cx="10046656" cy="1397606"/>
            <a:chOff x="636415" y="2332184"/>
            <a:chExt cx="10046656" cy="1397606"/>
          </a:xfrm>
        </p:grpSpPr>
        <p:sp>
          <p:nvSpPr>
            <p:cNvPr id="3" name="矩形 2"/>
            <p:cNvSpPr/>
            <p:nvPr/>
          </p:nvSpPr>
          <p:spPr>
            <a:xfrm>
              <a:off x="7446287" y="2332184"/>
              <a:ext cx="3236784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400" b="1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“</a:t>
              </a:r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这一历史</a:t>
              </a:r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进程</a:t>
              </a:r>
              <a:r>
                <a:rPr lang="en-US" altLang="zh-CN" sz="3400" b="1" smtClean="0">
                  <a:solidFill>
                    <a:srgbClr val="E72582"/>
                  </a:solidFill>
                  <a:latin typeface="NEU-BZ"/>
                  <a:ea typeface="方正仿宋_GBK"/>
                  <a:cs typeface="Times New Roman"/>
                </a:rPr>
                <a:t>”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36415" y="3114237"/>
              <a:ext cx="2549096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指</a:t>
              </a:r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的是什么</a:t>
              </a:r>
              <a:r>
                <a:rPr lang="en-US" altLang="zh-CN" sz="3400" b="1">
                  <a:solidFill>
                    <a:srgbClr val="E72582"/>
                  </a:solidFill>
                  <a:latin typeface="方正仿宋_GBK"/>
                  <a:ea typeface="宋体"/>
                  <a:cs typeface="Times New Roman"/>
                </a:rPr>
                <a:t>?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57989" y="3741009"/>
            <a:ext cx="10335127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这一历史进程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指的是一种带羽毛的恐龙演化成鸟类的漫长的历史过程。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855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46847" y="1090954"/>
            <a:ext cx="10898306" cy="234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方正黑体_GBK" pitchFamily="65" charset="-122"/>
                <a:cs typeface="Times New Roman" pitchFamily="18" charset="0"/>
              </a:rPr>
              <a:t>四、根据博物馆介绍中的一段文字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方正黑体_GBK" pitchFamily="65" charset="-122"/>
                <a:cs typeface="Times New Roman" pitchFamily="18" charset="0"/>
              </a:rPr>
              <a:t>深入探索恐龙飞向蓝天的秘密。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795912"/>
              </p:ext>
            </p:extLst>
          </p:nvPr>
        </p:nvGraphicFramePr>
        <p:xfrm>
          <a:off x="505460" y="1010656"/>
          <a:ext cx="11177203" cy="5595487"/>
        </p:xfrm>
        <a:graphic>
          <a:graphicData uri="http://schemas.openxmlformats.org/drawingml/2006/table">
            <a:tbl>
              <a:tblPr firstRow="1" firstCol="1" bandRow="1"/>
              <a:tblGrid>
                <a:gridCol w="8867140"/>
                <a:gridCol w="2310063"/>
              </a:tblGrid>
              <a:tr h="55954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zh-CN" sz="28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地球上的第一种恐龙大约出现在两亿四千万年前。</a:t>
                      </a:r>
                      <a:r>
                        <a:rPr lang="zh-CN" sz="2800" u="sng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它和狗一般大小</a:t>
                      </a:r>
                      <a:r>
                        <a:rPr lang="en-US" sz="2800" u="sng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 u="sng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两条后腿粗壮有力</a:t>
                      </a:r>
                      <a:r>
                        <a:rPr lang="en-US" sz="2800" u="sng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 u="sng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能够支撑起整个身体。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数千万年后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它的后代繁衍成一个形态各异的庞大家族。有些恐龙像它们的祖先一样用两足奔跑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有些恐龙则用四足行走。有些恐龙身长几十米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重达数十吨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;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有些恐龙则身材小巧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体重只有几千克。</a:t>
                      </a:r>
                      <a:r>
                        <a:rPr lang="zh-CN" sz="2800" u="wavy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有些恐龙凶猛异常</a:t>
                      </a:r>
                      <a:r>
                        <a:rPr lang="en-US" sz="2800" u="wavy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 u="wavy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是茹毛饮血的食肉动物</a:t>
                      </a:r>
                      <a:r>
                        <a:rPr lang="en-US" sz="2800" u="wavy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;</a:t>
                      </a:r>
                      <a:r>
                        <a:rPr lang="zh-CN" sz="2800" u="wavy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有些恐龙则温顺可爱</a:t>
                      </a:r>
                      <a:r>
                        <a:rPr lang="en-US" sz="2800" u="wavy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 u="wavy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以植物为食。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其中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一些猎食性恐龙的身体逐渐变小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越来越像鸟类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骨骼中空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身体轻盈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;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脑颅膨大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行动敏捷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;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前肢越来越长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能像鸟翼一样拍打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;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体表长出美丽的羽毛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不再披着鳞片或鳞甲。它们中的一些种类可能为了躲避敌害或寻找食物而转移到树上生存。这些树栖的恐龙在树木之间跳跃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降落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慢慢具备了滑翔能力</a:t>
                      </a:r>
                      <a:r>
                        <a:rPr lang="en-US" sz="28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28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并最终能够主动飞行。</a:t>
                      </a:r>
                      <a:endParaRPr lang="zh-CN" sz="28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1440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NEU-BZ"/>
                          <a:ea typeface="宋体"/>
                          <a:cs typeface="Times New Roman"/>
                        </a:rPr>
                        <a:t>☞</a:t>
                      </a:r>
                      <a:r>
                        <a:rPr lang="zh-CN" sz="2800">
                          <a:effectLst/>
                          <a:latin typeface="Calibri"/>
                          <a:ea typeface="方正宋黑_GBK"/>
                          <a:cs typeface="Times New Roman"/>
                        </a:rPr>
                        <a:t>问题</a:t>
                      </a:r>
                      <a:r>
                        <a:rPr lang="en-US" sz="2800">
                          <a:effectLst/>
                          <a:latin typeface="方正宋黑_GBK"/>
                          <a:ea typeface="宋体"/>
                          <a:cs typeface="Times New Roman"/>
                        </a:rPr>
                        <a:t>:</a:t>
                      </a:r>
                      <a:endParaRPr lang="zh-CN" sz="28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2800" u="sng" smtClean="0">
                          <a:solidFill>
                            <a:srgbClr val="000000"/>
                          </a:solidFill>
                          <a:latin typeface="NEU-BZ"/>
                          <a:ea typeface="宋体"/>
                          <a:cs typeface="Times New Roman"/>
                        </a:rPr>
                        <a:t>       </a:t>
                      </a:r>
                      <a:r>
                        <a:rPr lang="en-US" altLang="zh-CN" sz="28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	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2800" u="sng" smtClean="0">
                          <a:solidFill>
                            <a:srgbClr val="000000"/>
                          </a:solidFill>
                          <a:latin typeface="NEU-BZ"/>
                          <a:ea typeface="宋体"/>
                          <a:cs typeface="Times New Roman"/>
                        </a:rPr>
                        <a:t>            </a:t>
                      </a:r>
                      <a:r>
                        <a:rPr lang="en-US" altLang="zh-CN" sz="28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	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2800" u="sng" smtClean="0">
                          <a:solidFill>
                            <a:srgbClr val="000000"/>
                          </a:solidFill>
                          <a:latin typeface="NEU-BZ"/>
                          <a:ea typeface="宋体"/>
                          <a:cs typeface="Times New Roman"/>
                        </a:rPr>
                        <a:t>            </a:t>
                      </a:r>
                      <a:r>
                        <a:rPr lang="en-US" altLang="zh-CN" sz="28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	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2800" u="sng" smtClean="0">
                          <a:solidFill>
                            <a:srgbClr val="000000"/>
                          </a:solidFill>
                          <a:latin typeface="NEU-BZ"/>
                          <a:ea typeface="宋体"/>
                          <a:cs typeface="Times New Roman"/>
                        </a:rPr>
                        <a:t>           </a:t>
                      </a:r>
                      <a:r>
                        <a:rPr lang="en-US" sz="28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	</a:t>
                      </a:r>
                      <a:r>
                        <a:rPr lang="zh-CN" sz="28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NEU-BZ"/>
                          <a:ea typeface="宋体"/>
                          <a:cs typeface="Times New Roman"/>
                        </a:rPr>
                        <a:t>☞</a:t>
                      </a:r>
                      <a:r>
                        <a:rPr lang="zh-CN" sz="2800">
                          <a:effectLst/>
                          <a:latin typeface="Calibri"/>
                          <a:ea typeface="方正宋黑_GBK"/>
                          <a:cs typeface="Times New Roman"/>
                        </a:rPr>
                        <a:t>答案</a:t>
                      </a:r>
                      <a:r>
                        <a:rPr lang="en-US" sz="2800">
                          <a:effectLst/>
                          <a:latin typeface="方正宋黑_GBK"/>
                          <a:ea typeface="宋体"/>
                          <a:cs typeface="Times New Roman"/>
                        </a:rPr>
                        <a:t>:</a:t>
                      </a:r>
                      <a:endParaRPr lang="zh-CN" sz="28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2800" u="sng" smtClean="0">
                          <a:solidFill>
                            <a:srgbClr val="000000"/>
                          </a:solidFill>
                          <a:latin typeface="NEU-BZ"/>
                          <a:ea typeface="宋体"/>
                          <a:cs typeface="Times New Roman"/>
                        </a:rPr>
                        <a:t>                    </a:t>
                      </a:r>
                      <a:r>
                        <a:rPr lang="en-US" sz="28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	</a:t>
                      </a:r>
                      <a:r>
                        <a:rPr lang="zh-CN" sz="28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endParaRPr lang="en-US" altLang="zh-CN" sz="280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2800" u="sng" smtClean="0">
                          <a:solidFill>
                            <a:srgbClr val="000000"/>
                          </a:solidFill>
                          <a:latin typeface="NEU-BZ"/>
                          <a:ea typeface="宋体"/>
                          <a:cs typeface="Times New Roman"/>
                        </a:rPr>
                        <a:t>                    </a:t>
                      </a:r>
                      <a:r>
                        <a:rPr lang="en-US" altLang="zh-CN" sz="28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	</a:t>
                      </a:r>
                      <a:r>
                        <a:rPr lang="zh-CN" altLang="zh-CN" sz="280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endParaRPr lang="en-US" altLang="zh-CN" sz="280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2800" u="sng" smtClean="0">
                          <a:solidFill>
                            <a:srgbClr val="000000"/>
                          </a:solidFill>
                          <a:latin typeface="NEU-BZ"/>
                          <a:ea typeface="宋体"/>
                          <a:cs typeface="Times New Roman"/>
                        </a:rPr>
                        <a:t>                    </a:t>
                      </a:r>
                      <a:r>
                        <a:rPr lang="en-US" altLang="zh-CN" sz="28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	</a:t>
                      </a:r>
                      <a:r>
                        <a:rPr lang="zh-CN" altLang="zh-CN" sz="280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endParaRPr lang="en-US" altLang="zh-CN" sz="280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2800" u="sng" smtClean="0">
                          <a:solidFill>
                            <a:srgbClr val="000000"/>
                          </a:solidFill>
                          <a:latin typeface="NEU-BZ"/>
                          <a:ea typeface="宋体"/>
                          <a:cs typeface="Times New Roman"/>
                        </a:rPr>
                        <a:t>                    </a:t>
                      </a:r>
                      <a:r>
                        <a:rPr lang="en-US" altLang="zh-CN" sz="28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	</a:t>
                      </a:r>
                      <a:r>
                        <a:rPr lang="zh-CN" altLang="zh-CN" sz="280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endParaRPr lang="en-US" altLang="zh-CN" sz="280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2800" u="sng" smtClean="0">
                          <a:solidFill>
                            <a:srgbClr val="000000"/>
                          </a:solidFill>
                          <a:latin typeface="NEU-BZ"/>
                          <a:ea typeface="宋体"/>
                          <a:cs typeface="Times New Roman"/>
                        </a:rPr>
                        <a:t>                    </a:t>
                      </a:r>
                      <a:r>
                        <a:rPr lang="en-US" altLang="zh-CN" sz="28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	</a:t>
                      </a:r>
                      <a:r>
                        <a:rPr lang="zh-CN" altLang="zh-CN" sz="280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endParaRPr lang="en-US" altLang="zh-CN" sz="280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2800" u="sng" smtClean="0">
                          <a:solidFill>
                            <a:srgbClr val="000000"/>
                          </a:solidFill>
                          <a:latin typeface="NEU-BZ"/>
                          <a:ea typeface="宋体"/>
                          <a:cs typeface="Times New Roman"/>
                        </a:rPr>
                        <a:t>                    </a:t>
                      </a:r>
                      <a:r>
                        <a:rPr lang="en-US" altLang="zh-CN" sz="28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	</a:t>
                      </a:r>
                      <a:r>
                        <a:rPr lang="zh-CN" altLang="zh-CN" sz="280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endParaRPr lang="zh-CN" sz="28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08000" marR="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选文中画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作比较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打比方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的说明方法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让我们明白了地球上的第一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种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恐龙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9589" y="861094"/>
            <a:ext cx="4491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1054" y="24113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体形较小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807</Words>
  <Application>Microsoft Office PowerPoint</Application>
  <PresentationFormat>自定义</PresentationFormat>
  <Paragraphs>123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Arial</vt:lpstr>
      <vt:lpstr>宋体</vt:lpstr>
      <vt:lpstr>方正小标宋_GBK</vt:lpstr>
      <vt:lpstr>汉仪雅酷黑 95W</vt:lpstr>
      <vt:lpstr>Calibri</vt:lpstr>
      <vt:lpstr>方正仿宋_GBK</vt:lpstr>
      <vt:lpstr>方正宋黑_GBK</vt:lpstr>
      <vt:lpstr>方正书宋_GBK</vt:lpstr>
      <vt:lpstr>Wingdings</vt:lpstr>
      <vt:lpstr>华文宋体</vt:lpstr>
      <vt:lpstr>NEU-BZ</vt:lpstr>
      <vt:lpstr>方正楷体_GBK</vt:lpstr>
      <vt:lpstr>Times New Roman</vt:lpstr>
      <vt:lpstr>NEU-XT</vt:lpstr>
      <vt:lpstr>方正大标宋简体</vt:lpstr>
      <vt:lpstr>方正隶变_GBK</vt:lpstr>
      <vt:lpstr>方正大标宋_GBK</vt:lpstr>
      <vt:lpstr>NEU-HZ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2026-03-02T09:27:22Z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