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10" r:id="rId7"/>
    <p:sldId id="508" r:id="rId8"/>
    <p:sldId id="427" r:id="rId9"/>
  </p:sldIdLst>
  <p:sldSz cx="12192000" cy="6858000"/>
  <p:notesSz cx="6858000" cy="9144000"/>
  <p:embeddedFontLst>
    <p:embeddedFont>
      <p:font typeface="方正仿宋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书宋_GBK" pitchFamily="65" charset="-122"/>
      <p:regular r:id="rId13"/>
    </p:embeddedFont>
    <p:embeddedFont>
      <p:font typeface="方正小标宋_GBK" pitchFamily="65" charset="-122"/>
      <p:regular r:id="rId14"/>
    </p:embeddedFont>
    <p:embeddedFont>
      <p:font typeface="方正大标宋简体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NEU-HZ" pitchFamily="2" charset="-122"/>
      <p:regular r:id="rId20"/>
      <p:italic r:id="rId21"/>
    </p:embeddedFont>
    <p:embeddedFont>
      <p:font typeface="方正黑体_GBK" pitchFamily="65" charset="-122"/>
      <p:regular r:id="rId22"/>
    </p:embeddedFont>
    <p:embeddedFont>
      <p:font typeface="方正楷体_GBK" pitchFamily="65" charset="-122"/>
      <p:regular r:id="rId23"/>
    </p:embeddedFont>
    <p:embeddedFont>
      <p:font typeface="方正隶变_GBK" pitchFamily="65" charset="-122"/>
      <p:regular r:id="rId24"/>
    </p:embeddedFont>
    <p:embeddedFont>
      <p:font typeface="方正大标宋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天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窗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6732" y="868933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718"/>
          <a:stretch/>
        </p:blipFill>
        <p:spPr bwMode="auto">
          <a:xfrm>
            <a:off x="212725" y="1660525"/>
            <a:ext cx="11766550" cy="505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35033"/>
          <a:stretch/>
        </p:blipFill>
        <p:spPr bwMode="auto">
          <a:xfrm>
            <a:off x="212725" y="3838088"/>
            <a:ext cx="11766550" cy="5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346150" y="2225703"/>
            <a:ext cx="2092662" cy="1090390"/>
            <a:chOff x="1987734" y="1843323"/>
            <a:chExt cx="2092662" cy="1090390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29002"/>
              </p:ext>
            </p:extLst>
          </p:nvPr>
        </p:nvGraphicFramePr>
        <p:xfrm>
          <a:off x="373643" y="227575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3434255" y="2233585"/>
            <a:ext cx="2092662" cy="1090390"/>
            <a:chOff x="1987734" y="1843323"/>
            <a:chExt cx="2092662" cy="1090390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8572267"/>
              </p:ext>
            </p:extLst>
          </p:nvPr>
        </p:nvGraphicFramePr>
        <p:xfrm>
          <a:off x="3461748" y="228363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占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卜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6678769" y="2207597"/>
            <a:ext cx="2092662" cy="1090390"/>
            <a:chOff x="1987734" y="1843323"/>
            <a:chExt cx="2092662" cy="1090390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883537"/>
              </p:ext>
            </p:extLst>
          </p:nvPr>
        </p:nvGraphicFramePr>
        <p:xfrm>
          <a:off x="6706262" y="22576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9848927" y="2203293"/>
            <a:ext cx="2092662" cy="1090390"/>
            <a:chOff x="1987734" y="1843323"/>
            <a:chExt cx="2092662" cy="1090390"/>
          </a:xfrm>
        </p:grpSpPr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742845"/>
              </p:ext>
            </p:extLst>
          </p:nvPr>
        </p:nvGraphicFramePr>
        <p:xfrm>
          <a:off x="9876420" y="225334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294282" y="4473251"/>
            <a:ext cx="2092662" cy="1090390"/>
            <a:chOff x="1987734" y="1843323"/>
            <a:chExt cx="2092662" cy="1090390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560215"/>
              </p:ext>
            </p:extLst>
          </p:nvPr>
        </p:nvGraphicFramePr>
        <p:xfrm>
          <a:off x="321775" y="452330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3497624" y="4471637"/>
            <a:ext cx="2092662" cy="1090390"/>
            <a:chOff x="1987734" y="1843323"/>
            <a:chExt cx="2092662" cy="1090390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508148"/>
              </p:ext>
            </p:extLst>
          </p:nvPr>
        </p:nvGraphicFramePr>
        <p:xfrm>
          <a:off x="3525117" y="452168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6697310" y="4448764"/>
            <a:ext cx="2092662" cy="1090390"/>
            <a:chOff x="1987734" y="1843323"/>
            <a:chExt cx="2092662" cy="1090390"/>
          </a:xfrm>
        </p:grpSpPr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930496"/>
              </p:ext>
            </p:extLst>
          </p:nvPr>
        </p:nvGraphicFramePr>
        <p:xfrm>
          <a:off x="6724803" y="449881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蝠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9844840" y="4468522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693425"/>
              </p:ext>
            </p:extLst>
          </p:nvPr>
        </p:nvGraphicFramePr>
        <p:xfrm>
          <a:off x="9872333" y="451857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982125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二、词语巧搭配。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的天窗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的夜莺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地扫荡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的云彩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的晴天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地伸出头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9921" y="23752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04334" y="23803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唱歌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21303" y="248665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猛厉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8257" y="34340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奇幻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04334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暖和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21303" y="34441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偷偷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2724"/>
            <a:ext cx="1085235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三、辨别形近字填空。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帐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算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蚊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本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篷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仿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织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佛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车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86837" y="232713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39701" y="232713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15837" y="232015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40890" y="23201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41668" y="33257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46320" y="337893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36153" y="336690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36378" y="3347883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纺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7844"/>
            <a:ext cx="1109298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敏锐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锐利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尖锐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凭借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的头脑和机智的反应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这位外交官娴熟地应对来自外国媒体的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各种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的问题。他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眼神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霸气地镇住了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全场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35693" y="26519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敏锐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67650" y="339290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尖锐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27619" y="33929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锐利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7844"/>
            <a:ext cx="1127345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猛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猛烈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严厉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雪花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地抽打着孤枝上的梅花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但梅花却开得更盛。</a:t>
            </a: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你想象到这雨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怎样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地扫荡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这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世界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27408" y="26640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猛烈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66471" y="34220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猛厉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288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69363" y="861094"/>
            <a:ext cx="1129752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五、照样子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发挥想象补充句子。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屋子里就黑得像地洞似的。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教室里静得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这座山高得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168315" y="3107230"/>
            <a:ext cx="871888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连一根针掉在地上的声音也能听得清清楚楚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09689" y="4204066"/>
            <a:ext cx="54168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仿佛顶到天空上与天接吻了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191</Words>
  <Application>Microsoft Office PowerPoint</Application>
  <PresentationFormat>自定义</PresentationFormat>
  <Paragraphs>77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Arial</vt:lpstr>
      <vt:lpstr>宋体</vt:lpstr>
      <vt:lpstr>方正仿宋_GBK</vt:lpstr>
      <vt:lpstr>微软雅黑</vt:lpstr>
      <vt:lpstr>方正书宋_GBK</vt:lpstr>
      <vt:lpstr>汉仪雅酷黑 95W</vt:lpstr>
      <vt:lpstr>方正小标宋_GBK</vt:lpstr>
      <vt:lpstr>方正大标宋简体</vt:lpstr>
      <vt:lpstr>Calibri</vt:lpstr>
      <vt:lpstr>NEU-HZ</vt:lpstr>
      <vt:lpstr>方正黑体_GBK</vt:lpstr>
      <vt:lpstr>Wingdings</vt:lpstr>
      <vt:lpstr>方正楷体_GBK</vt:lpstr>
      <vt:lpstr>Times New Roman</vt:lpstr>
      <vt:lpstr>方正隶变_GBK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2026-02-25T06:18:49Z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