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8" r:id="rId6"/>
    <p:sldId id="523" r:id="rId7"/>
    <p:sldId id="529" r:id="rId8"/>
    <p:sldId id="524" r:id="rId9"/>
    <p:sldId id="525" r:id="rId10"/>
    <p:sldId id="530" r:id="rId11"/>
    <p:sldId id="526" r:id="rId12"/>
    <p:sldId id="534" r:id="rId13"/>
    <p:sldId id="531" r:id="rId14"/>
    <p:sldId id="533" r:id="rId15"/>
    <p:sldId id="532" r:id="rId16"/>
    <p:sldId id="535" r:id="rId17"/>
    <p:sldId id="498" r:id="rId18"/>
    <p:sldId id="522" r:id="rId19"/>
    <p:sldId id="537" r:id="rId20"/>
    <p:sldId id="538" r:id="rId21"/>
    <p:sldId id="539" r:id="rId22"/>
    <p:sldId id="540" r:id="rId23"/>
    <p:sldId id="541" r:id="rId24"/>
    <p:sldId id="543" r:id="rId25"/>
    <p:sldId id="542" r:id="rId26"/>
    <p:sldId id="536" r:id="rId27"/>
    <p:sldId id="427" r:id="rId28"/>
  </p:sldIdLst>
  <p:sldSz cx="12192000" cy="6858000"/>
  <p:notesSz cx="6858000" cy="9144000"/>
  <p:embeddedFontLst>
    <p:embeddedFont>
      <p:font typeface="NEU-HZ" pitchFamily="2" charset="-122"/>
      <p:regular r:id="rId29"/>
      <p:italic r:id="rId30"/>
    </p:embeddedFon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方正大标宋_GBK" pitchFamily="65" charset="-122"/>
      <p:regular r:id="rId35"/>
    </p:embeddedFont>
    <p:embeddedFont>
      <p:font typeface="微软雅黑" pitchFamily="34" charset="-122"/>
      <p:regular r:id="rId36"/>
      <p:bold r:id="rId37"/>
    </p:embeddedFont>
    <p:embeddedFont>
      <p:font typeface="方正书宋_GBK" pitchFamily="65" charset="-122"/>
      <p:regular r:id="rId38"/>
    </p:embeddedFont>
    <p:embeddedFont>
      <p:font typeface="方正仿宋_GBK" pitchFamily="65" charset="-122"/>
      <p:regular r:id="rId39"/>
    </p:embeddedFont>
    <p:embeddedFont>
      <p:font typeface="NEU-BZ" pitchFamily="2" charset="-122"/>
      <p:regular r:id="rId40"/>
      <p:bold r:id="rId41"/>
      <p:italic r:id="rId42"/>
      <p:boldItalic r:id="rId43"/>
    </p:embeddedFont>
    <p:embeddedFont>
      <p:font typeface="方正楷体_GBK" pitchFamily="65" charset="-122"/>
      <p:regular r:id="rId44"/>
    </p:embeddedFont>
    <p:embeddedFont>
      <p:font typeface="方正隶变_GBK" pitchFamily="65" charset="-122"/>
      <p:regular r:id="rId45"/>
    </p:embeddedFont>
    <p:embeddedFont>
      <p:font typeface="华文宋体" pitchFamily="2" charset="-122"/>
      <p:regular r:id="rId46"/>
    </p:embeddedFont>
    <p:embeddedFont>
      <p:font typeface="方正小标宋_GBK" pitchFamily="65" charset="-122"/>
      <p:regular r:id="rId47"/>
    </p:embeddedFont>
    <p:embeddedFont>
      <p:font typeface="方正黑体_GBK" pitchFamily="65" charset="-122"/>
      <p:regular r:id="rId48"/>
    </p:embeddedFont>
    <p:embeddedFont>
      <p:font typeface="方正大标宋简体" charset="-122"/>
      <p:regular r:id="rId49"/>
    </p:embeddedFont>
    <p:embeddedFont>
      <p:font typeface="NEU-XT" pitchFamily="18" charset="-122"/>
      <p:regular r:id="rId5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font" Target="fonts/font22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8.fntdata"/><Relationship Id="rId49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第四单元综合训练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575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五、将下列词语补充完整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生气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趁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 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右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盼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丝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	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局促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不迫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空空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其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烦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他拿了同桌的东西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面对老师严厉的眼神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显得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有些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1869940"/>
            <a:ext cx="18469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勃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勃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78826" y="1857907"/>
            <a:ext cx="18213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备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09770" y="1869940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左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顾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31472" y="2639960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苟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78826" y="2632973"/>
            <a:ext cx="18469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安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11987" y="2632972"/>
            <a:ext cx="18469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容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19871" y="3446077"/>
            <a:ext cx="18469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97563" y="3427059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胜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7105" y="475751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局促不安</a:t>
            </a:r>
            <a:endParaRPr lang="zh-CN" altLang="en-US" sz="34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01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六、句子训练。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回顾本单元课文使用的表达方式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尝试在说话和习作中运用。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我家的小猫最惹人烦了。我一进家门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它就用猫语汇报生活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我写作业的时候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它常在作业本上踩小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梅花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……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41079"/>
            <a:ext cx="1142986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六、句子训练。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回顾本单元课文使用的表达方式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尝试在说话和习作中运用。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尽管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作者说猫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最惹人烦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但联系后文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我体会到他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喜欢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不喜欢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这只猫。这是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的表达方式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这样表达的好处是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用这种表达方式写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一句话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0455215" y="23632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63391" y="315033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明贬实褒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8146" y="3765877"/>
            <a:ext cx="10792327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语言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亲切、富有幽默感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突出猫的可爱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表达作者对猫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5905" y="4559979"/>
            <a:ext cx="10884568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只小猫一到花园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就成了捣蛋鬼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攀折花枝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蹭掉花瓣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真调皮。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537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读一读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体会这段话的表达特点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再照样子写一个动物。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猫的性格实在有些古怪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说它老实吧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它的确有时候很乖。它会找个暖和的地方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成天睡大觉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无忧无虑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什么事也不会问。可是它决定要出去玩玩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就会出去一天一夜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任凭谁怎么呼唤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它也不肯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回来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141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读一读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体会这段话的表达特点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再照样子写一个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动物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1855735"/>
            <a:ext cx="1058778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这只小仓鼠的性格实在有些古怪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说它淘气吧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它的确有时候很好动。它会在笼子里上蹿下跳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你怎么叫它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它也停不下来。可是它要是生气了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就会静静地躺在那里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一动不动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什么事都不管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无论你怎么逗它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它都无动于衷。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283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38174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体会句子中冒号的用法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再从词语中选择其中一个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仿照例子写一写。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它要是高兴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能比谁都温柔可亲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用身子蹭你的脚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把脖子伸出来让你给它抓痒。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勤学的小红　　可爱的小鸡　　臭美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妈妈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4688720"/>
            <a:ext cx="113817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[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]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我的妈妈是个爱臭美的人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每次出去都得化妆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而且化妆大约要一小时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这里画画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那里描描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我等得都快睡着了。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289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933"/>
            <a:ext cx="11297519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七、工整美观地默写《蜂》这首诗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并完成练习。</a:t>
            </a:r>
            <a:endParaRPr lang="en-US" altLang="zh-CN" sz="3400" smtClean="0">
              <a:latin typeface="Calibri"/>
              <a:ea typeface="方正黑体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236896"/>
              </p:ext>
            </p:extLst>
          </p:nvPr>
        </p:nvGraphicFramePr>
        <p:xfrm>
          <a:off x="1174917" y="1838744"/>
          <a:ext cx="6260600" cy="3912350"/>
        </p:xfrm>
        <a:graphic>
          <a:graphicData uri="http://schemas.openxmlformats.org/drawingml/2006/table">
            <a:tbl>
              <a:tblPr firstRow="1" firstCol="1" bandRow="1"/>
              <a:tblGrid>
                <a:gridCol w="6260600"/>
              </a:tblGrid>
              <a:tr h="782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2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2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2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2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502626"/>
              </p:ext>
            </p:extLst>
          </p:nvPr>
        </p:nvGraphicFramePr>
        <p:xfrm>
          <a:off x="2334128" y="2007186"/>
          <a:ext cx="3501190" cy="3659687"/>
        </p:xfrm>
        <a:graphic>
          <a:graphicData uri="http://schemas.openxmlformats.org/drawingml/2006/table">
            <a:tbl>
              <a:tblPr firstRow="1" firstCol="1" bandRow="1"/>
              <a:tblGrid>
                <a:gridCol w="3501190"/>
              </a:tblGrid>
              <a:tr h="549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b="1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蜂</a:t>
                      </a:r>
                      <a:endParaRPr lang="zh-CN" sz="3400" b="1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775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400" b="1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不论平地与山尖</a:t>
                      </a:r>
                      <a:r>
                        <a:rPr lang="en-US" sz="3400" b="1">
                          <a:solidFill>
                            <a:srgbClr val="E72582"/>
                          </a:solidFill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,</a:t>
                      </a:r>
                      <a:endParaRPr lang="zh-CN" sz="3400" b="1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775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400" b="1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无限风光尽被占。</a:t>
                      </a:r>
                      <a:endParaRPr lang="zh-CN" sz="3400" b="1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775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400" b="1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采得百花成蜜后</a:t>
                      </a:r>
                      <a:r>
                        <a:rPr lang="en-US" sz="3400" b="1">
                          <a:solidFill>
                            <a:srgbClr val="E72582"/>
                          </a:solidFill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,</a:t>
                      </a:r>
                      <a:endParaRPr lang="zh-CN" sz="3400" b="1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775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400" b="1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为谁辛苦为谁甜</a:t>
                      </a:r>
                      <a:r>
                        <a:rPr lang="en-US" sz="3400" b="1">
                          <a:solidFill>
                            <a:srgbClr val="E72582"/>
                          </a:solidFill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?</a:t>
                      </a:r>
                      <a:endParaRPr lang="zh-CN" sz="3400" b="1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6727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933"/>
            <a:ext cx="1129751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七、工整美观地默写《蜂》这首诗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并完成练习。</a:t>
            </a: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诗的作者是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代诗人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下列说法错误的一项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前两句诗描写了蜜蜂到处辛勤采蜜的情景。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本诗表达了对辛勤劳作之人的赞美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对不劳而获者的不满。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本诗为人们指出了一条做人的准则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即不要反抗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要默默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承受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95910" y="17014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13608" y="17014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罗隐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41788" y="251071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97040" y="895008"/>
            <a:ext cx="1078029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八、阅读丰子恺的《养鸭》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这许多畜生之中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我最喜欢的是两只鸭。我们在篱笆内掘一个小塘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就称为乳鸭池塘。一对鸭子尽日在篱笆内仰观俯察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来回游泳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给我的闲居生活增添了一种生趣。不知不觉之间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它们已长成大鸭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全身雪白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两脚大黄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翅膀上几根羽毛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黑色里透着金光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很是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美观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800449" y="3709671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97040" y="895008"/>
            <a:ext cx="10780295" cy="5821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八、阅读丰子恺的《养鸭》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5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许多人说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鸭步行的姿态太难看。我以为不然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摇摇摆摆地走路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样子天真自然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另有一种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滑稽美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。狗走起路来惶惶如也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好像去赶公事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猫走起路来偷偷摸摸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好像去干坏事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这才是真难看。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但我之所以喜欢鸭子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主要是因为它们知廉耻。人去喂食的时候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鸭一定远远地避开。直到人去远了才慢慢地走近来吃。正在吃的时候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如果有人远远地走过来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一定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689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9062"/>
            <a:ext cx="4980940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7172" y="1887621"/>
            <a:ext cx="11489690" cy="2890438"/>
            <a:chOff x="397172" y="1887621"/>
            <a:chExt cx="11489690" cy="289043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397172" y="1887621"/>
              <a:ext cx="11489690" cy="1137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 bwMode="auto">
            <a:xfrm>
              <a:off x="397172" y="3640221"/>
              <a:ext cx="11489690" cy="1137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553678" y="2315108"/>
            <a:ext cx="15231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遭</a:t>
            </a:r>
            <a:r>
              <a:rPr lang="en-US" altLang="zh-CN" sz="3400" b="1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殃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58965" y="2279011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讨 厌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48762" y="2315108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忠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厚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79883" y="2306664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警 戒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654644" y="2294631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成 绩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8137" y="4155518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譬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34920" y="4107390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侍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候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596906" y="4131455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附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近</a:t>
            </a: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3801" y="4148980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脾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气</a:t>
            </a: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496739" y="4148980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敏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捷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97040" y="895008"/>
            <a:ext cx="10780295" cy="600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八、阅读丰子恺的《养鸭》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地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走近来吃。正在吃的时候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如果有人远远地走过来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一定立刻舍食而去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绝不留恋。虽然鸭子终吃了人们的饭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但其态度非常漂亮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绝不摇尾乞怜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绝不贪婪争食。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比较之下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狗和猫实在可耻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狗之贪食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恐怕动物中无出其右了。喂食的时候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人还没有走到食盆边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狗已摇头摆尾地先到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而且把头向空盆里乱钻。所以倒下去的食物往往都倒在狗头上。猫是上桌子的动物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其贪吃更属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可怕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160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97040" y="895008"/>
            <a:ext cx="1078029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八、阅读丰子恺的《养鸭》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是灶头上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柜子里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乘人不备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到处偷吃。甚至于人们吃饭的时候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会跳上人膝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向人的饭碗里抢东西吃。足证它是用尽全身之力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为食物而拼命了。凡此种种丑态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我们的鸭子全然没有。鸭子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即使人们忘了喂食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仍是摇摇摆摆地自得其乐。这不是最可爱的动物吗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 </a:t>
            </a:r>
            <a:endParaRPr lang="en-US" altLang="zh-CN" sz="3400" smtClean="0">
              <a:latin typeface="方正仿宋_GBK"/>
              <a:ea typeface="宋体"/>
              <a:cs typeface="Times New Roman"/>
            </a:endParaRPr>
          </a:p>
          <a:p>
            <a:pPr indent="722313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选自《丰子恺散文》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有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删改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925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97040" y="895008"/>
            <a:ext cx="1139390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自然段中加点的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仰观俯察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的意思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写出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了鸭子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的样子。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作者把鸭子和狗、猫进行对比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突出了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从中我们能体会到作者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 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之情。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7990830" y="88802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多方或仔细观察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2900" y="16052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小心翼翼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3612" y="2252999"/>
            <a:ext cx="11177336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鸭子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的步态和吃相值得人喜欢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08838" y="3255222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对鸭子的喜爱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253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97040" y="895008"/>
            <a:ext cx="1078029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八、阅读丰子恺的《养鸭》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《养鸭》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和课文《白鹅》都是丰子恺先生的作品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下列说法不正确的一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)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两篇文章的写法完全相同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都运用了明贬实褒的写法。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两篇文章都通过细致的观察和富有趣味的笔调描绘动物的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355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97040" y="895008"/>
            <a:ext cx="1078029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八、阅读丰子恺的《养鸭》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《养鸭》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和课文《白鹅》都是丰子恺先生的作品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下列说法不正确的一项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《白鹅》从鹅的叫声、步态、吃相等方面写出了鹅高傲的特点。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《养鸭》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描写了鸭子的外表和性格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语言率真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自然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 spc="-150"/>
          </a:p>
        </p:txBody>
      </p:sp>
      <p:sp>
        <p:nvSpPr>
          <p:cNvPr id="3" name="矩形 2"/>
          <p:cNvSpPr/>
          <p:nvPr/>
        </p:nvSpPr>
        <p:spPr>
          <a:xfrm>
            <a:off x="5638169" y="26610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693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97040" y="895008"/>
            <a:ext cx="1078029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请你结合选文的内容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说说你从文中体会到丰子恺想要告诉我们怎样的做人做事的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道理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6232" y="2790510"/>
            <a:ext cx="1046110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要像鸭子一样天真自然、自得其乐、深知廉耻。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204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九、作文。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在生活中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你一定有喜欢的小动物吧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是调皮可爱的小狗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是小巧玲珑的鸟儿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还是温顺美丽的小金鱼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请选择你最喜欢的小动物写一篇习作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给同学们讲讲它的趣事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也可以从它的外形、脾气、习性等方面来介绍它。题目自拟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内容表达清楚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要写出真情实感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另纸写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90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下列多音字组词有误的一项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恶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厌恶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屏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bǐng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屏息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píng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屏幕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折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折服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shé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折本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kān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kàn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看见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049730" y="18579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下面有关书写说法错误的一项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字距要比行距小。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两边留的空白大致相等。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字可大可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326456" y="18579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943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下列选项中真正表现不喜欢的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说它贪玩吧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的确是啊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要不怎么会一天一夜不回家呢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凡有生客进来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鹅必然厉声叫嚣。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那蜈蚣甚是吓人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脚密密麻麻的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加上它的毒性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更是让人不寒而栗。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鹅吃饭时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非有一个人侍候不可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真是架子十足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422709" y="18458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944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三、按要求完成生字练习。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照样子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换偏旁组成新字并组词。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杆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肝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肝脏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麦秆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0737" y="32227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16955" y="33688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骏马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55479" y="32467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33929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严峻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21130" y="40135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16955" y="41679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哺育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32597" y="39843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96000" y="41679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捕鱼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00736" y="47835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16955" y="495002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交换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32596" y="47835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93292" y="49500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焕发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三、按要求完成生字练习。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肖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字加上不同的偏旁组成新字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并用新字填空。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无声息地爬上了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树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),(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丽的花朵给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来了春天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息。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16026" y="26038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27868" y="26038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18995" y="26038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61783" y="33808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50153" y="34099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864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四、选择合适的词语填空。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铁公鸡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老黄牛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小蜜蜂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纸老虎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这部小说非常精彩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情节曲折动人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还塑造了一批性格鲜明的人物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像老实能干的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李大伯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辛勤工作的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张阿姨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当然还有像王小三那样外强中干的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像李四那样小气吝啬的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888366" y="323882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老黄牛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98749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小蜜蜂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7031" y="473345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纸老虎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05663" y="473850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铁公鸡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575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五、将下列词语补充完整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生气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趁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 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右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盼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丝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	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局促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不迫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空空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其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烦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李老师对待工作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很受大家的敬佩。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小朋友不停地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对于儿童乐园的一切都感到十分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新鲜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1869940"/>
            <a:ext cx="18469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勃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勃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78826" y="1857907"/>
            <a:ext cx="18213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备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09770" y="1869940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左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顾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31472" y="2639960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苟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78826" y="2632973"/>
            <a:ext cx="18469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安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11987" y="2632972"/>
            <a:ext cx="18469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容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19871" y="3446077"/>
            <a:ext cx="18469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97563" y="3427059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胜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44339" y="404261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一丝不苟</a:t>
            </a:r>
            <a:endParaRPr lang="zh-CN" altLang="en-US" sz="34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66851" y="482970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左顾右盼</a:t>
            </a:r>
            <a:endParaRPr lang="zh-CN" altLang="en-US" sz="34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1733</Words>
  <Application>Microsoft Office PowerPoint</Application>
  <PresentationFormat>自定义</PresentationFormat>
  <Paragraphs>220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Arial</vt:lpstr>
      <vt:lpstr>宋体</vt:lpstr>
      <vt:lpstr>NEU-HZ</vt:lpstr>
      <vt:lpstr>Times New Roman</vt:lpstr>
      <vt:lpstr>Calibri</vt:lpstr>
      <vt:lpstr>方正大标宋_GBK</vt:lpstr>
      <vt:lpstr>微软雅黑</vt:lpstr>
      <vt:lpstr>方正书宋_GBK</vt:lpstr>
      <vt:lpstr>方正仿宋_GBK</vt:lpstr>
      <vt:lpstr>NEU-BZ</vt:lpstr>
      <vt:lpstr>方正楷体_GBK</vt:lpstr>
      <vt:lpstr>汉仪雅酷黑 95W</vt:lpstr>
      <vt:lpstr>方正隶变_GBK</vt:lpstr>
      <vt:lpstr>Wingdings</vt:lpstr>
      <vt:lpstr>华文宋体</vt:lpstr>
      <vt:lpstr>方正小标宋_GBK</vt:lpstr>
      <vt:lpstr>方正黑体_GBK</vt:lpstr>
      <vt:lpstr>方正大标宋简体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252</cp:revision>
  <dcterms:created xsi:type="dcterms:W3CDTF">2019-06-19T02:08:00Z</dcterms:created>
  <dcterms:modified xsi:type="dcterms:W3CDTF">2026-03-13T08:44:54Z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