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5" r:id="rId8"/>
    <p:sldId id="528" r:id="rId9"/>
    <p:sldId id="526" r:id="rId10"/>
    <p:sldId id="529" r:id="rId11"/>
    <p:sldId id="530" r:id="rId12"/>
    <p:sldId id="498" r:id="rId13"/>
    <p:sldId id="531" r:id="rId14"/>
    <p:sldId id="532" r:id="rId15"/>
    <p:sldId id="427" r:id="rId16"/>
  </p:sldIdLst>
  <p:sldSz cx="12192000" cy="6858000"/>
  <p:notesSz cx="6858000" cy="9144000"/>
  <p:embeddedFontLst>
    <p:embeddedFont>
      <p:font typeface="方正仿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书宋_GBK" pitchFamily="65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小标宋_GBK" pitchFamily="65" charset="-122"/>
      <p:regular r:id="rId25"/>
    </p:embeddedFont>
    <p:embeddedFont>
      <p:font typeface="方正大标宋简体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NEU-HZ" pitchFamily="2" charset="-122"/>
      <p:regular r:id="rId31"/>
      <p:italic r:id="rId32"/>
    </p:embeddedFont>
    <p:embeddedFont>
      <p:font typeface="方正黑体_GBK" pitchFamily="65" charset="-122"/>
      <p:regular r:id="rId33"/>
    </p:embeddedFont>
    <p:embeddedFont>
      <p:font typeface="方正楷体_GBK" pitchFamily="65" charset="-122"/>
      <p:regular r:id="rId34"/>
    </p:embeddedFont>
    <p:embeddedFont>
      <p:font typeface="NEU-B6" pitchFamily="18" charset="-122"/>
      <p:regular r:id="rId35"/>
      <p:italic r:id="rId36"/>
    </p:embeddedFont>
    <p:embeddedFont>
      <p:font typeface="华文宋体" pitchFamily="2" charset="-122"/>
      <p:regular r:id="rId37"/>
    </p:embeddedFont>
    <p:embeddedFont>
      <p:font typeface="NEU-F1" pitchFamily="18" charset="-122"/>
      <p:regular r:id="rId38"/>
      <p:italic r:id="rId39"/>
    </p:embeddedFont>
    <p:embeddedFont>
      <p:font typeface="方正隶变_GBK" pitchFamily="65" charset="-122"/>
      <p:regular r:id="rId40"/>
    </p:embeddedFont>
    <p:embeddedFont>
      <p:font typeface="方正大标宋_GBK" pitchFamily="65" charset="-122"/>
      <p:regular r:id="rId41"/>
    </p:embeddedFont>
    <p:embeddedFont>
      <p:font typeface="NEU-XT" pitchFamily="18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font" Target="fonts/font23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font" Target="fonts/font26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font" Target="fonts/font2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font" Target="fonts/font24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10.TIF"/><Relationship Id="rId4" Type="http://schemas.openxmlformats.org/officeDocument/2006/relationships/image" Target="../media/image8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8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１ 古诗词三首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下列对这首词的理解有误的一项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这首词围绕着小溪布置画面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展开人物的活动。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词的上阕描写了江南山村的景色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下阕描写了两代人的生活画面。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词中的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相媚好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写出了老夫妇互相逗趣、取乐的样子。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词中的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卧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字生动传神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形象地写出了小儿的姿态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突出了人物的特点。</a:t>
            </a:r>
          </a:p>
        </p:txBody>
      </p:sp>
      <p:sp>
        <p:nvSpPr>
          <p:cNvPr id="6" name="矩形 5"/>
          <p:cNvSpPr/>
          <p:nvPr/>
        </p:nvSpPr>
        <p:spPr>
          <a:xfrm>
            <a:off x="7819743" y="10277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114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6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这首词中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白发翁媪会说些什么呢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发挥想象写一写。</a:t>
            </a: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老翁笑着对老妇说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NEU-BZ"/>
              <a:ea typeface="方正仿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老妇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 .</a:t>
            </a:r>
            <a:endParaRPr lang="en-US" altLang="zh-CN" sz="3400" u="sng" smtClean="0">
              <a:solidFill>
                <a:srgbClr val="A46AA6"/>
              </a:solidFill>
              <a:latin typeface="NEU-BZ"/>
              <a:ea typeface="方正仿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9705" y="1800823"/>
            <a:ext cx="10575757" cy="203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老伴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虽然茅屋很小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但我们的生活可真是惬意啊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18474" y="418000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欣慰地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4" y="3855518"/>
            <a:ext cx="10268597" cy="203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是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大儿子、二儿子勤劳、能干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小儿子活泼可爱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夫复何求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114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48225"/>
            <a:ext cx="72811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根据提示找到对应的诗词句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写下来。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7699" y="2371617"/>
            <a:ext cx="1983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000000"/>
                </a:solidFill>
                <a:latin typeface="方正书宋_GBK" pitchFamily="65" charset="-122"/>
                <a:ea typeface="方正书宋_GBK" pitchFamily="65" charset="-122"/>
                <a:cs typeface="Times New Roman"/>
              </a:rPr>
              <a:t>格中</a:t>
            </a:r>
            <a:r>
              <a:rPr lang="zh-CN" altLang="zh-CN" sz="3400">
                <a:solidFill>
                  <a:srgbClr val="000000"/>
                </a:solidFill>
                <a:latin typeface="方正书宋_GBK" pitchFamily="65" charset="-122"/>
                <a:ea typeface="方正书宋_GBK" pitchFamily="65" charset="-122"/>
                <a:cs typeface="Times New Roman"/>
              </a:rPr>
              <a:t>藏</a:t>
            </a:r>
            <a:r>
              <a:rPr lang="zh-CN" altLang="zh-CN" sz="3400" smtClean="0">
                <a:solidFill>
                  <a:srgbClr val="000000"/>
                </a:solidFill>
                <a:latin typeface="方正书宋_GBK" pitchFamily="65" charset="-122"/>
                <a:ea typeface="方正书宋_GBK" pitchFamily="65" charset="-122"/>
                <a:cs typeface="Times New Roman"/>
              </a:rPr>
              <a:t>诗</a:t>
            </a:r>
            <a:endParaRPr lang="zh-CN" altLang="en-US" sz="3400">
              <a:latin typeface="方正书宋_GBK" pitchFamily="65" charset="-122"/>
              <a:ea typeface="方正书宋_GBK" pitchFamily="65" charset="-122"/>
            </a:endParaRPr>
          </a:p>
        </p:txBody>
      </p:sp>
      <p:pic>
        <p:nvPicPr>
          <p:cNvPr id="10" name="image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8676" y="2987170"/>
            <a:ext cx="3277681" cy="280849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334000" y="3429000"/>
            <a:ext cx="35934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最喜小儿亡赖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溪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头卧剥莲蓬。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48225"/>
            <a:ext cx="72811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根据提示找到对应的诗词句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写下来。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1922" y="2371617"/>
            <a:ext cx="20674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smtClean="0">
                <a:latin typeface="方正书宋_GBK" pitchFamily="65" charset="-122"/>
                <a:ea typeface="方正书宋_GBK" pitchFamily="65" charset="-122"/>
              </a:rPr>
              <a:t>图</a:t>
            </a:r>
            <a:r>
              <a:rPr lang="zh-CN" altLang="zh-CN" sz="3400">
                <a:latin typeface="方正书宋_GBK" pitchFamily="65" charset="-122"/>
                <a:ea typeface="方正书宋_GBK" pitchFamily="65" charset="-122"/>
              </a:rPr>
              <a:t>中</a:t>
            </a:r>
            <a:r>
              <a:rPr lang="zh-CN" altLang="zh-CN" sz="3400">
                <a:latin typeface="方正书宋_GBK" pitchFamily="65" charset="-122"/>
                <a:ea typeface="方正书宋_GBK" pitchFamily="65" charset="-122"/>
              </a:rPr>
              <a:t>藏</a:t>
            </a:r>
            <a:r>
              <a:rPr lang="zh-CN" altLang="zh-CN" sz="3400" smtClean="0">
                <a:latin typeface="方正书宋_GBK" pitchFamily="65" charset="-122"/>
                <a:ea typeface="方正书宋_GBK" pitchFamily="65" charset="-122"/>
              </a:rPr>
              <a:t>诗</a:t>
            </a:r>
            <a:endParaRPr lang="zh-CN" altLang="en-US" sz="3400">
              <a:latin typeface="方正书宋_GBK" pitchFamily="65" charset="-122"/>
              <a:ea typeface="方正书宋_GBK" pitchFamily="65" charset="-122"/>
            </a:endParaRPr>
          </a:p>
        </p:txBody>
      </p:sp>
      <p:pic>
        <p:nvPicPr>
          <p:cNvPr id="11" name="image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5" y="3119516"/>
            <a:ext cx="3332748" cy="249919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415915" y="2987170"/>
            <a:ext cx="6096000" cy="15756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儿童急走追黄蝶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飞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入菜花无处寻。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224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48225"/>
            <a:ext cx="72811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根据提示找到对应的诗词句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写下来。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0098" y="2371617"/>
            <a:ext cx="216367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smtClean="0">
                <a:latin typeface="方正书宋_GBK" pitchFamily="65" charset="-122"/>
                <a:ea typeface="方正书宋_GBK" pitchFamily="65" charset="-122"/>
              </a:rPr>
              <a:t>线索</a:t>
            </a:r>
            <a:r>
              <a:rPr lang="zh-CN" altLang="zh-CN" sz="3400">
                <a:latin typeface="方正书宋_GBK" pitchFamily="65" charset="-122"/>
                <a:ea typeface="方正书宋_GBK" pitchFamily="65" charset="-122"/>
              </a:rPr>
              <a:t>藏诗</a:t>
            </a:r>
            <a:endParaRPr lang="zh-CN" altLang="en-US" sz="3400">
              <a:latin typeface="方正书宋_GBK" pitchFamily="65" charset="-122"/>
              <a:ea typeface="方正书宋_GBK" pitchFamily="65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Text Box 1"/>
          <p:cNvSpPr txBox="1">
            <a:spLocks noChangeArrowheads="1"/>
          </p:cNvSpPr>
          <p:nvPr/>
        </p:nvSpPr>
        <p:spPr bwMode="auto">
          <a:xfrm>
            <a:off x="907540" y="3011233"/>
            <a:ext cx="6477000" cy="1715067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 vert="horz" wrap="square" lIns="72000" tIns="72000" rIns="72000" bIns="7200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提示一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范成大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提示二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初夏田园风光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提示三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黄梅、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金杏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、麦花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、菜花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33345" y="3035298"/>
            <a:ext cx="378841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梅子金黄杏子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肥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麦花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雪白菜花稀。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224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140" y="1631013"/>
            <a:ext cx="11357677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一、读下面的语段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乡下农家的篱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lí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笆墙边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dié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qīnɡ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tínɡ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飞来飞去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这让我想起了《四时田园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xīnɡ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xìnɡ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其二十五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中描写的景象。溪边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wēnɡ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带着儿子锄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chú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一个顽皮的孩童在剥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bō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bāo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莲蓬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低矮的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máo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yán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一个男子正在织鸡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lónɡ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这让我想起了《清平乐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yuè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6"/>
                <a:ea typeface="方正书宋_GBK"/>
                <a:cs typeface="Times New Roman"/>
              </a:rPr>
              <a:t>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村居》中描绘的画面。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画出语段中加点字的正确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读音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68305" y="24819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576987" y="30936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56871" y="37212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388618" y="430411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25314" y="49832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739852" y="225787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757028" y="29342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955397" y="35136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103126" y="41169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120295" y="478412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70480" y="861094"/>
            <a:ext cx="10876414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HZ" pitchFamily="2" charset="-122"/>
                <a:ea typeface="NEU-HZ" pitchFamily="2" charset="-122"/>
                <a:cs typeface="Times New Roman" pitchFamily="18" charset="0"/>
              </a:rPr>
              <a:t>2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.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根语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段中的拼音写字词。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①                            ②                             ③</a:t>
            </a:r>
            <a:endParaRPr kumimoji="0" lang="en-US" altLang="zh-CN" sz="3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NEU-BZ" pitchFamily="2" charset="-122"/>
              <a:ea typeface="NEU-BZ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④                            ⑤                             ⑥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1169351" y="2361372"/>
            <a:ext cx="1077362" cy="1088889"/>
          </a:xfrm>
          <a:prstGeom prst="rect">
            <a:avLst/>
          </a:prstGeom>
        </p:spPr>
      </p:pic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575699"/>
              </p:ext>
            </p:extLst>
          </p:nvPr>
        </p:nvGraphicFramePr>
        <p:xfrm>
          <a:off x="1196844" y="240992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蝶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4642467" y="2358257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927473"/>
              </p:ext>
            </p:extLst>
          </p:nvPr>
        </p:nvGraphicFramePr>
        <p:xfrm>
          <a:off x="4669960" y="240830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8247930" y="2359758"/>
            <a:ext cx="1077362" cy="1088889"/>
          </a:xfrm>
          <a:prstGeom prst="rect">
            <a:avLst/>
          </a:prstGeom>
        </p:spPr>
      </p:pic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747883"/>
              </p:ext>
            </p:extLst>
          </p:nvPr>
        </p:nvGraphicFramePr>
        <p:xfrm>
          <a:off x="8275423" y="2408309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杂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1189399" y="3777132"/>
            <a:ext cx="1077362" cy="1088889"/>
          </a:xfrm>
          <a:prstGeom prst="rect">
            <a:avLst/>
          </a:prstGeom>
        </p:spPr>
      </p:pic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823200"/>
              </p:ext>
            </p:extLst>
          </p:nvPr>
        </p:nvGraphicFramePr>
        <p:xfrm>
          <a:off x="1216892" y="382568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翁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4662515" y="377401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871340"/>
              </p:ext>
            </p:extLst>
          </p:nvPr>
        </p:nvGraphicFramePr>
        <p:xfrm>
          <a:off x="4690008" y="382406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8267978" y="3775518"/>
            <a:ext cx="1077362" cy="1088889"/>
          </a:xfrm>
          <a:prstGeom prst="rect">
            <a:avLst/>
          </a:prstGeom>
        </p:spPr>
      </p:pic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820192"/>
              </p:ext>
            </p:extLst>
          </p:nvPr>
        </p:nvGraphicFramePr>
        <p:xfrm>
          <a:off x="8295471" y="3824069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笼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二、下面加点词语的解释不正确的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儿童急走追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蝶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急走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快速奔跑。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最喜小儿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亡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赖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亡赖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不讲道理。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白发谁家翁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媪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翁媪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老翁和老妇。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篱落疏疏一径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深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疏疏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稀疏。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79900" y="10156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747679" y="208844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573848" y="288045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573848" y="364841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747679" y="441636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《四时田园杂兴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其二十五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》中从侧面描写出农事繁忙的诗句是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清平乐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村居》中描写三个儿子活动的句子是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en-US" altLang="zh-CN" sz="3400" u="sng" smtClean="0">
              <a:solidFill>
                <a:schemeClr val="bg1"/>
              </a:solidFill>
              <a:latin typeface="NEU-BZ"/>
              <a:ea typeface="方正仿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漫步春日的田野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看儿童追逐蝴蝶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蝴蝶匆忙飞入菜花丛中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你会吟诵诗句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9216" y="246957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日长篱落无人过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56903" y="246957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惟有蜻蜓蛱蝶飞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105" y="3076169"/>
            <a:ext cx="1058778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儿锄豆溪东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中儿正织鸡笼。最喜小儿亡赖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溪头卧剥莲蓬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94765" y="552754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儿童急走追黄蝶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49408" y="552362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飞入菜花无处寻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485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读下面的诗句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你眼前浮现出了怎样的情景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日长篱落无人过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惟有蜻蜓蛱蝶飞。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方正书宋_GBK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400">
              <a:solidFill>
                <a:srgbClr val="000000"/>
              </a:solidFill>
              <a:latin typeface="方正书宋_GBK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最喜小儿亡赖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溪头卧剥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莲蓬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6" y="2941942"/>
            <a:ext cx="10555049" cy="139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白天变长了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大家都在田间忙碌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篱落边无人经过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只有蜻蜓和蝴蝶绕着篱笆飞来飞去。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0812" y="5009501"/>
            <a:ext cx="10441103" cy="139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最令人喜爱的是顽皮的小儿子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他从溪里摘下一只大莲蓬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趴在草地上剥莲蓬吃。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1475"/>
            <a:ext cx="11006455" cy="613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四、品读诗句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清平乐</a:t>
            </a:r>
            <a:r>
              <a:rPr lang="en-US" altLang="zh-CN" sz="3400">
                <a:solidFill>
                  <a:srgbClr val="000000"/>
                </a:solidFill>
                <a:latin typeface="NEU-F1"/>
                <a:ea typeface="方正书宋_GBK"/>
                <a:cs typeface="Times New Roman"/>
              </a:rPr>
              <a:t>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村居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茅檐低小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溪上青青草。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大儿锄豆溪东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喜小儿亡赖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溪头卧剥莲蓬。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这首词的作者是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代词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词牌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名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词题是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在横线上把诗句补充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完整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5428" y="45459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宋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26416" y="454595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辛弃疾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1393" y="528690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清平乐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96250" y="53039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村居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22976" y="236323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醉里吴音相媚好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312122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白发谁家翁媪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04300" y="312122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中儿正织鸡笼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1475"/>
            <a:ext cx="11006455" cy="5821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四、品读诗句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清平乐</a:t>
            </a:r>
            <a:r>
              <a:rPr lang="en-US" altLang="zh-CN" sz="3400">
                <a:solidFill>
                  <a:srgbClr val="000000"/>
                </a:solidFill>
                <a:latin typeface="NEU-F1"/>
                <a:ea typeface="方正书宋_GBK"/>
                <a:cs typeface="Times New Roman"/>
              </a:rPr>
              <a:t>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村居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茅檐低小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溪上青青草。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大儿锄豆溪东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喜小儿亡赖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溪头卧剥莲蓬。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词中哪句话描写了乡村美好的环境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画出来。读这句话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我的脑海中浮现出这样的画面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NEU-BZ"/>
              <a:ea typeface="方正仿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22976" y="236323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醉里吴音相媚好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312122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白发谁家翁媪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04300" y="312122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中儿正织鸡笼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9631" y="5093582"/>
            <a:ext cx="10802283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低矮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的茅屋旁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一条小溪缓缓流淌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溪边青草茂盛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5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8274802" y="4872772"/>
            <a:ext cx="769997" cy="128789"/>
          </a:xfrm>
          <a:prstGeom prst="rect">
            <a:avLst/>
          </a:prstGeom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" t="12009" r="1656" b="50001"/>
          <a:stretch/>
        </p:blipFill>
        <p:spPr bwMode="auto">
          <a:xfrm>
            <a:off x="1335844" y="3067680"/>
            <a:ext cx="4241091" cy="87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750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36250" y="885567"/>
            <a:ext cx="11519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词的下阕刻画了三个儿子的形象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请照样子填写思维导图。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541556" y="2021298"/>
            <a:ext cx="2213676" cy="3139321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人物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大儿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活动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锄豆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特点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勤劳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453083" y="1985202"/>
            <a:ext cx="3970421" cy="3139321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人物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               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NEU-BZ" pitchFamily="2" charset="-122"/>
                <a:cs typeface="Times New Roman" pitchFamily="18" charset="0"/>
              </a:rPr>
              <a:t> 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	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NEU-BZ" pitchFamily="2" charset="-122"/>
                <a:cs typeface="Times New Roman" pitchFamily="18" charset="0"/>
              </a:rPr>
              <a:t> 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活动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织鸡笼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hangingPunct="0">
              <a:lnSpc>
                <a:spcPct val="200000"/>
              </a:lnSpc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特点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                 </a:t>
            </a:r>
            <a:r>
              <a:rPr lang="zh-CN" altLang="en-US" sz="3400" u="sng">
                <a:solidFill>
                  <a:srgbClr val="000000"/>
                </a:solidFill>
                <a:latin typeface="Arial"/>
                <a:ea typeface="NEU-BZ" pitchFamily="2" charset="-122"/>
                <a:cs typeface="Times New Roman" pitchFamily="18" charset="0"/>
              </a:rPr>
              <a:t> </a:t>
            </a:r>
            <a:r>
              <a:rPr lang="zh-CN" altLang="en-US" sz="3400" u="sng" smtClean="0">
                <a:solidFill>
                  <a:srgbClr val="000000"/>
                </a:solidFill>
                <a:latin typeface="NEU-BZ" pitchFamily="2" charset="-122"/>
                <a:ea typeface="NEU-BZ" pitchFamily="2" charset="-122"/>
                <a:cs typeface="Times New Roman" pitchFamily="18" charset="0"/>
              </a:rPr>
              <a:t> </a:t>
            </a:r>
            <a:r>
              <a:rPr lang="zh-CN" altLang="en-US" sz="3400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7741241" y="1984458"/>
            <a:ext cx="3941432" cy="3139321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人物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NEU-BZ" pitchFamily="2" charset="-122"/>
                <a:cs typeface="Times New Roman" pitchFamily="18" charset="0"/>
              </a:rPr>
              <a:t> 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	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NEU-BZ" pitchFamily="2" charset="-122"/>
                <a:cs typeface="Times New Roman" pitchFamily="18" charset="0"/>
              </a:rPr>
              <a:t> 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活动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            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NEU-BZ" pitchFamily="2" charset="-122"/>
                <a:cs typeface="Times New Roman" pitchFamily="18" charset="0"/>
              </a:rPr>
              <a:t> 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hangingPunct="0">
              <a:lnSpc>
                <a:spcPct val="200000"/>
              </a:lnSpc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特点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                  </a:t>
            </a:r>
            <a:r>
              <a:rPr lang="zh-CN" altLang="en-US" sz="3400" u="sng">
                <a:solidFill>
                  <a:srgbClr val="000000"/>
                </a:solidFill>
                <a:latin typeface="Arial"/>
                <a:ea typeface="NEU-BZ" pitchFamily="2" charset="-122"/>
                <a:cs typeface="Times New Roman" pitchFamily="18" charset="0"/>
              </a:rPr>
              <a:t> </a:t>
            </a:r>
            <a:r>
              <a:rPr lang="zh-CN" altLang="en-US" sz="3400" u="sng" smtClean="0">
                <a:solidFill>
                  <a:srgbClr val="000000"/>
                </a:solidFill>
                <a:latin typeface="Arial"/>
                <a:ea typeface="NEU-BZ" pitchFamily="2" charset="-122"/>
                <a:cs typeface="Times New Roman" pitchFamily="18" charset="0"/>
              </a:rPr>
              <a:t> </a:t>
            </a:r>
            <a:r>
              <a:rPr lang="zh-CN" altLang="en-US" sz="3400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1987" y="21226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中儿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03832" y="4240161"/>
            <a:ext cx="25827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手巧、能干</a:t>
            </a:r>
            <a:r>
              <a:rPr lang="zh-CN" altLang="en-US" sz="3400" b="1">
                <a:solidFill>
                  <a:srgbClr val="E72582"/>
                </a:solidFill>
                <a:latin typeface="方正仿宋_GBK"/>
                <a:ea typeface="NEU-BZ" pitchFamily="2" charset="-122"/>
                <a:cs typeface="Times New Roman" pitchFamily="18" charset="0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83607" y="21276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小儿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17833" y="31212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卧剥莲蓬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13115" y="4240160"/>
            <a:ext cx="25827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顽皮、淘气</a:t>
            </a:r>
            <a:r>
              <a:rPr lang="zh-CN" altLang="en-US" sz="3400" b="1">
                <a:solidFill>
                  <a:srgbClr val="E72582"/>
                </a:solidFill>
                <a:latin typeface="方正仿宋_GBK"/>
                <a:ea typeface="NEU-BZ" pitchFamily="2" charset="-122"/>
                <a:cs typeface="Times New Roman" pitchFamily="18" charset="0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764</Words>
  <Application>Microsoft Office PowerPoint</Application>
  <PresentationFormat>自定义</PresentationFormat>
  <Paragraphs>155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方正仿宋_GBK</vt:lpstr>
      <vt:lpstr>微软雅黑</vt:lpstr>
      <vt:lpstr>方正书宋_GBK</vt:lpstr>
      <vt:lpstr>NEU-BZ</vt:lpstr>
      <vt:lpstr>汉仪雅酷黑 95W</vt:lpstr>
      <vt:lpstr>方正小标宋_GBK</vt:lpstr>
      <vt:lpstr>方正大标宋简体</vt:lpstr>
      <vt:lpstr>楷体</vt:lpstr>
      <vt:lpstr>Calibri</vt:lpstr>
      <vt:lpstr>NEU-HZ</vt:lpstr>
      <vt:lpstr>方正黑体_GBK</vt:lpstr>
      <vt:lpstr>Wingdings</vt:lpstr>
      <vt:lpstr>方正楷体_GBK</vt:lpstr>
      <vt:lpstr>Times New Roman</vt:lpstr>
      <vt:lpstr>NEU-B6</vt:lpstr>
      <vt:lpstr>华文宋体</vt:lpstr>
      <vt:lpstr>NEU-F1</vt:lpstr>
      <vt:lpstr>方正隶变_GBK</vt:lpstr>
      <vt:lpstr>方正大标宋_GBK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2026-02-25T08:18:22Z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