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方正楷体_GBK" pitchFamily="65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方正小标宋_GBK" pitchFamily="65" charset="-122"/>
      <p:regular r:id="rId12"/>
    </p:embeddedFont>
    <p:embeddedFont>
      <p:font typeface="NEU-HZ" pitchFamily="2" charset="-122"/>
      <p:regular r:id="rId13"/>
      <p:italic r:id="rId14"/>
    </p:embeddedFont>
    <p:embeddedFont>
      <p:font typeface="方正隶变_GBK" pitchFamily="65" charset="-122"/>
      <p:regular r:id="rId15"/>
    </p:embeddedFont>
    <p:embeddedFont>
      <p:font typeface="方正黑体_GBK" pitchFamily="65" charset="-122"/>
      <p:regular r:id="rId16"/>
    </p:embeddedFont>
    <p:embeddedFont>
      <p:font typeface="NEU-BZ" pitchFamily="2" charset="-122"/>
      <p:regular r:id="rId17"/>
      <p:bold r:id="rId18"/>
      <p:italic r:id="rId19"/>
      <p:boldItalic r:id="rId20"/>
    </p:embeddedFont>
    <p:embeddedFont>
      <p:font typeface="方正仿宋_GBK" pitchFamily="65" charset="-122"/>
      <p:regular r:id="rId21"/>
    </p:embeddedFont>
    <p:embeddedFont>
      <p:font typeface="方正大标宋简体" charset="-122"/>
      <p:regular r:id="rId22"/>
    </p:embeddedFon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方正书宋_GBK" pitchFamily="65" charset="-122"/>
      <p:regular r:id="rId27"/>
    </p:embeddedFont>
    <p:embeddedFont>
      <p:font typeface="方正大标宋_GBK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短诗三首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275972" y="868933"/>
            <a:ext cx="4229043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一、读拼音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写词语。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27752" y="1835581"/>
            <a:ext cx="10984163" cy="3511701"/>
            <a:chOff x="527752" y="1835581"/>
            <a:chExt cx="10984163" cy="3511701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000"/>
            <a:stretch/>
          </p:blipFill>
          <p:spPr bwMode="auto">
            <a:xfrm>
              <a:off x="527752" y="1835581"/>
              <a:ext cx="10984163" cy="15934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000"/>
            <a:stretch/>
          </p:blipFill>
          <p:spPr bwMode="auto">
            <a:xfrm>
              <a:off x="527752" y="3753864"/>
              <a:ext cx="10984163" cy="15934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632436" y="2320455"/>
            <a:ext cx="2092662" cy="1090390"/>
            <a:chOff x="1987734" y="1843323"/>
            <a:chExt cx="2092662" cy="109039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919453"/>
              </p:ext>
            </p:extLst>
          </p:nvPr>
        </p:nvGraphicFramePr>
        <p:xfrm>
          <a:off x="659929" y="237050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星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3516003" y="2295968"/>
            <a:ext cx="2092662" cy="1090390"/>
            <a:chOff x="1987734" y="1843323"/>
            <a:chExt cx="2092662" cy="1090390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0496709"/>
              </p:ext>
            </p:extLst>
          </p:nvPr>
        </p:nvGraphicFramePr>
        <p:xfrm>
          <a:off x="3543496" y="234602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浪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漫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8" name="组合 17"/>
          <p:cNvGrpSpPr/>
          <p:nvPr/>
        </p:nvGrpSpPr>
        <p:grpSpPr>
          <a:xfrm>
            <a:off x="6495503" y="2295968"/>
            <a:ext cx="2092662" cy="1090390"/>
            <a:chOff x="1987734" y="1843323"/>
            <a:chExt cx="2092662" cy="1090390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1" name="表格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399116"/>
              </p:ext>
            </p:extLst>
          </p:nvPr>
        </p:nvGraphicFramePr>
        <p:xfrm>
          <a:off x="6522996" y="234602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消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灭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2" name="组合 21"/>
          <p:cNvGrpSpPr/>
          <p:nvPr/>
        </p:nvGrpSpPr>
        <p:grpSpPr>
          <a:xfrm>
            <a:off x="9379070" y="2307577"/>
            <a:ext cx="2092662" cy="1090390"/>
            <a:chOff x="1987734" y="1843323"/>
            <a:chExt cx="2092662" cy="1090390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5" name="表格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0175486"/>
              </p:ext>
            </p:extLst>
          </p:nvPr>
        </p:nvGraphicFramePr>
        <p:xfrm>
          <a:off x="9406563" y="235762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藤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萝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6" name="组合 25"/>
          <p:cNvGrpSpPr/>
          <p:nvPr/>
        </p:nvGrpSpPr>
        <p:grpSpPr>
          <a:xfrm>
            <a:off x="640452" y="4241559"/>
            <a:ext cx="2092662" cy="1090390"/>
            <a:chOff x="1987734" y="1843323"/>
            <a:chExt cx="2092662" cy="1090390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9" name="表格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9255081"/>
              </p:ext>
            </p:extLst>
          </p:nvPr>
        </p:nvGraphicFramePr>
        <p:xfrm>
          <a:off x="667945" y="429161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膝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盖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0" name="组合 29"/>
          <p:cNvGrpSpPr/>
          <p:nvPr/>
        </p:nvGrpSpPr>
        <p:grpSpPr>
          <a:xfrm>
            <a:off x="3524019" y="4217072"/>
            <a:ext cx="2092662" cy="1090390"/>
            <a:chOff x="1987734" y="1843323"/>
            <a:chExt cx="2092662" cy="1090390"/>
          </a:xfrm>
        </p:grpSpPr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3" name="表格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6585244"/>
              </p:ext>
            </p:extLst>
          </p:nvPr>
        </p:nvGraphicFramePr>
        <p:xfrm>
          <a:off x="3551512" y="426712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涛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声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4" name="组合 33"/>
          <p:cNvGrpSpPr/>
          <p:nvPr/>
        </p:nvGrpSpPr>
        <p:grpSpPr>
          <a:xfrm>
            <a:off x="6503519" y="4217072"/>
            <a:ext cx="2092662" cy="1090390"/>
            <a:chOff x="1987734" y="1843323"/>
            <a:chExt cx="2092662" cy="1090390"/>
          </a:xfrm>
        </p:grpSpPr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7" name="表格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4647617"/>
              </p:ext>
            </p:extLst>
          </p:nvPr>
        </p:nvGraphicFramePr>
        <p:xfrm>
          <a:off x="6531012" y="426712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躲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闪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8" name="组合 37"/>
          <p:cNvGrpSpPr/>
          <p:nvPr/>
        </p:nvGrpSpPr>
        <p:grpSpPr>
          <a:xfrm>
            <a:off x="9387086" y="4228681"/>
            <a:ext cx="2092662" cy="1090390"/>
            <a:chOff x="1987734" y="1843323"/>
            <a:chExt cx="2092662" cy="1090390"/>
          </a:xfrm>
        </p:grpSpPr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1" name="表格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1578246"/>
              </p:ext>
            </p:extLst>
          </p:nvPr>
        </p:nvGraphicFramePr>
        <p:xfrm>
          <a:off x="9414579" y="427873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萝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卜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98604"/>
            <a:ext cx="1120126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二、照样子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写一写。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例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中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—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肿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肿胀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寿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—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 敏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—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541338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减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—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感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感动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萝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—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—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81936" y="168946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65482" y="181423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波涛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178563" y="168247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199808" y="173060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繁星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64975" y="250567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73766" y="261589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箩筐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255682" y="250567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211840" y="261589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秋天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三、选字填空组词语。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[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漆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]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油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盖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促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长谈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[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躲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跺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]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藏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脚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闪不及</a:t>
            </a:r>
          </a:p>
        </p:txBody>
      </p:sp>
      <p:sp>
        <p:nvSpPr>
          <p:cNvPr id="6" name="矩形 5"/>
          <p:cNvSpPr/>
          <p:nvPr/>
        </p:nvSpPr>
        <p:spPr>
          <a:xfrm>
            <a:off x="4113267" y="175671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96654" y="177379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37142" y="175671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04195" y="251071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08687" y="25157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91973" y="250567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躲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236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四、读句子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根据字义选字填空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正确的一项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行道树撑开了一把把大伞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沿着道路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延。我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步在这绿道之中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感受微风拂面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聆听鸟鸣啾啾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仿佛时间也变得缓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起来。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漫　　慢　　蔓　　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蔓　　慢　　漫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慢　　蔓　　漫　　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蔓　　漫　　慢</a:t>
            </a:r>
          </a:p>
        </p:txBody>
      </p:sp>
      <p:sp>
        <p:nvSpPr>
          <p:cNvPr id="6" name="矩形 5"/>
          <p:cNvSpPr/>
          <p:nvPr/>
        </p:nvSpPr>
        <p:spPr>
          <a:xfrm>
            <a:off x="9323698" y="97960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0965"/>
            <a:ext cx="7315066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五、默写《繁星》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一五九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3403640"/>
              </p:ext>
            </p:extLst>
          </p:nvPr>
        </p:nvGraphicFramePr>
        <p:xfrm>
          <a:off x="1456464" y="1802197"/>
          <a:ext cx="9865252" cy="4213590"/>
        </p:xfrm>
        <a:graphic>
          <a:graphicData uri="http://schemas.openxmlformats.org/drawingml/2006/table">
            <a:tbl>
              <a:tblPr firstRow="1" firstCol="1" bandRow="1"/>
              <a:tblGrid>
                <a:gridCol w="9865252"/>
              </a:tblGrid>
              <a:tr h="7022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　　</a:t>
                      </a:r>
                      <a:r>
                        <a:rPr lang="zh-CN" sz="340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</a:t>
                      </a:r>
                      <a:endParaRPr lang="zh-CN" sz="3400">
                        <a:solidFill>
                          <a:srgbClr val="E72582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22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　　　</a:t>
                      </a:r>
                      <a:r>
                        <a:rPr lang="zh-CN" sz="340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</a:t>
                      </a:r>
                      <a:endParaRPr lang="zh-CN" sz="3400">
                        <a:solidFill>
                          <a:srgbClr val="E72582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22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　　</a:t>
                      </a:r>
                      <a:r>
                        <a:rPr lang="zh-CN" sz="340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</a:t>
                      </a:r>
                      <a:endParaRPr lang="zh-CN" sz="3400">
                        <a:solidFill>
                          <a:srgbClr val="E72582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22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　　　</a:t>
                      </a:r>
                      <a:r>
                        <a:rPr lang="zh-CN" sz="340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</a:t>
                      </a:r>
                      <a:endParaRPr lang="zh-CN" sz="3400">
                        <a:solidFill>
                          <a:srgbClr val="E72582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22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　　　</a:t>
                      </a:r>
                      <a:r>
                        <a:rPr lang="zh-CN" sz="340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</a:t>
                      </a:r>
                      <a:endParaRPr lang="zh-CN" sz="3400">
                        <a:solidFill>
                          <a:srgbClr val="E72582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22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　　　　　</a:t>
                      </a:r>
                      <a:r>
                        <a:rPr lang="zh-CN" sz="340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</a:t>
                      </a:r>
                      <a:endParaRPr lang="zh-CN" sz="3400">
                        <a:solidFill>
                          <a:srgbClr val="E72582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6947286"/>
              </p:ext>
            </p:extLst>
          </p:nvPr>
        </p:nvGraphicFramePr>
        <p:xfrm>
          <a:off x="4150894" y="1819898"/>
          <a:ext cx="4776536" cy="4213590"/>
        </p:xfrm>
        <a:graphic>
          <a:graphicData uri="http://schemas.openxmlformats.org/drawingml/2006/table">
            <a:tbl>
              <a:tblPr firstRow="1" firstCol="1" bandRow="1"/>
              <a:tblGrid>
                <a:gridCol w="4776536"/>
              </a:tblGrid>
              <a:tr h="7022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3400" b="1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</a:t>
                      </a:r>
                      <a:r>
                        <a:rPr lang="zh-CN" sz="3400" b="1" smtClean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黑体_GBK"/>
                          <a:cs typeface="Times New Roman"/>
                        </a:rPr>
                        <a:t>繁星</a:t>
                      </a:r>
                      <a:r>
                        <a:rPr lang="en-US" sz="3400" b="1">
                          <a:solidFill>
                            <a:srgbClr val="E72582"/>
                          </a:solidFill>
                          <a:effectLst/>
                          <a:latin typeface="方正楷体_GBK"/>
                          <a:ea typeface="方正书宋_GBK"/>
                          <a:cs typeface="Times New Roman"/>
                        </a:rPr>
                        <a:t>(</a:t>
                      </a:r>
                      <a:r>
                        <a:rPr lang="zh-CN" sz="3400" b="1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一五九</a:t>
                      </a:r>
                      <a:r>
                        <a:rPr lang="en-US" sz="3400" b="1">
                          <a:solidFill>
                            <a:srgbClr val="E72582"/>
                          </a:solidFill>
                          <a:effectLst/>
                          <a:latin typeface="方正楷体_GBK"/>
                          <a:ea typeface="方正书宋_GBK"/>
                          <a:cs typeface="Times New Roman"/>
                        </a:rPr>
                        <a:t>)</a:t>
                      </a:r>
                      <a:endParaRPr lang="zh-CN" sz="3400" b="1">
                        <a:solidFill>
                          <a:srgbClr val="E72582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022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3400" b="1" smtClean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仿宋_GBK"/>
                          <a:cs typeface="Times New Roman"/>
                        </a:rPr>
                        <a:t>母亲</a:t>
                      </a:r>
                      <a:r>
                        <a:rPr lang="zh-CN" sz="3400" b="1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仿宋_GBK"/>
                          <a:cs typeface="Times New Roman"/>
                        </a:rPr>
                        <a:t>啊</a:t>
                      </a:r>
                      <a:r>
                        <a:rPr lang="en-US" sz="3400" b="1">
                          <a:solidFill>
                            <a:srgbClr val="E72582"/>
                          </a:solidFill>
                          <a:effectLst/>
                          <a:latin typeface="方正仿宋_GBK"/>
                          <a:ea typeface="方正书宋_GBK"/>
                          <a:cs typeface="Times New Roman"/>
                        </a:rPr>
                        <a:t>!</a:t>
                      </a:r>
                      <a:endParaRPr lang="zh-CN" sz="3400" b="1">
                        <a:solidFill>
                          <a:srgbClr val="E72582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022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3400" b="1" smtClean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仿宋_GBK"/>
                          <a:cs typeface="Times New Roman"/>
                        </a:rPr>
                        <a:t>天上</a:t>
                      </a:r>
                      <a:r>
                        <a:rPr lang="zh-CN" sz="3400" b="1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仿宋_GBK"/>
                          <a:cs typeface="Times New Roman"/>
                        </a:rPr>
                        <a:t>的风雨来了</a:t>
                      </a:r>
                      <a:r>
                        <a:rPr lang="en-US" sz="3400" b="1">
                          <a:solidFill>
                            <a:srgbClr val="E72582"/>
                          </a:solidFill>
                          <a:effectLst/>
                          <a:latin typeface="方正仿宋_GBK"/>
                          <a:ea typeface="方正书宋_GBK"/>
                          <a:cs typeface="Times New Roman"/>
                        </a:rPr>
                        <a:t>,</a:t>
                      </a:r>
                      <a:endParaRPr lang="zh-CN" sz="3400" b="1">
                        <a:solidFill>
                          <a:srgbClr val="E72582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022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3400" b="1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</a:t>
                      </a:r>
                      <a:r>
                        <a:rPr lang="zh-CN" sz="3400" b="1" smtClean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仿宋_GBK"/>
                          <a:cs typeface="Times New Roman"/>
                        </a:rPr>
                        <a:t>鸟儿</a:t>
                      </a:r>
                      <a:r>
                        <a:rPr lang="zh-CN" sz="3400" b="1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仿宋_GBK"/>
                          <a:cs typeface="Times New Roman"/>
                        </a:rPr>
                        <a:t>躲到它的巢里</a:t>
                      </a:r>
                      <a:r>
                        <a:rPr lang="en-US" sz="3400" b="1">
                          <a:solidFill>
                            <a:srgbClr val="E72582"/>
                          </a:solidFill>
                          <a:effectLst/>
                          <a:latin typeface="方正仿宋_GBK"/>
                          <a:ea typeface="方正书宋_GBK"/>
                          <a:cs typeface="Times New Roman"/>
                        </a:rPr>
                        <a:t>;</a:t>
                      </a:r>
                      <a:endParaRPr lang="zh-CN" sz="3400" b="1">
                        <a:solidFill>
                          <a:srgbClr val="E72582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022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3400" b="1" smtClean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仿宋_GBK"/>
                          <a:cs typeface="Times New Roman"/>
                        </a:rPr>
                        <a:t>心中</a:t>
                      </a:r>
                      <a:r>
                        <a:rPr lang="zh-CN" sz="3400" b="1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仿宋_GBK"/>
                          <a:cs typeface="Times New Roman"/>
                        </a:rPr>
                        <a:t>的风雨来了</a:t>
                      </a:r>
                      <a:r>
                        <a:rPr lang="en-US" sz="3400" b="1">
                          <a:solidFill>
                            <a:srgbClr val="E72582"/>
                          </a:solidFill>
                          <a:effectLst/>
                          <a:latin typeface="方正仿宋_GBK"/>
                          <a:ea typeface="方正书宋_GBK"/>
                          <a:cs typeface="Times New Roman"/>
                        </a:rPr>
                        <a:t>,</a:t>
                      </a:r>
                      <a:endParaRPr lang="zh-CN" sz="3400" b="1">
                        <a:solidFill>
                          <a:srgbClr val="E72582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022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3400" b="1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</a:t>
                      </a:r>
                      <a:r>
                        <a:rPr lang="zh-CN" sz="3400" b="1" smtClean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仿宋_GBK"/>
                          <a:cs typeface="Times New Roman"/>
                        </a:rPr>
                        <a:t>我</a:t>
                      </a:r>
                      <a:r>
                        <a:rPr lang="zh-CN" sz="3400" b="1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仿宋_GBK"/>
                          <a:cs typeface="Times New Roman"/>
                        </a:rPr>
                        <a:t>只躲到你的怀里。</a:t>
                      </a:r>
                      <a:endParaRPr lang="zh-CN" sz="3400" b="1">
                        <a:solidFill>
                          <a:srgbClr val="E72582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178</Words>
  <Application>Microsoft Office PowerPoint</Application>
  <PresentationFormat>自定义</PresentationFormat>
  <Paragraphs>74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Arial</vt:lpstr>
      <vt:lpstr>宋体</vt:lpstr>
      <vt:lpstr>方正楷体_GBK</vt:lpstr>
      <vt:lpstr>微软雅黑</vt:lpstr>
      <vt:lpstr>汉仪雅酷黑 95W</vt:lpstr>
      <vt:lpstr>方正小标宋_GBK</vt:lpstr>
      <vt:lpstr>NEU-HZ</vt:lpstr>
      <vt:lpstr>Wingdings</vt:lpstr>
      <vt:lpstr>方正隶变_GBK</vt:lpstr>
      <vt:lpstr>方正黑体_GBK</vt:lpstr>
      <vt:lpstr>NEU-BZ</vt:lpstr>
      <vt:lpstr>方正仿宋_GBK</vt:lpstr>
      <vt:lpstr>方正大标宋简体</vt:lpstr>
      <vt:lpstr>Times New Roman</vt:lpstr>
      <vt:lpstr>Calibri</vt:lpstr>
      <vt:lpstr>方正书宋_GBK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236</cp:revision>
  <dcterms:created xsi:type="dcterms:W3CDTF">2019-06-19T02:08:00Z</dcterms:created>
  <dcterms:modified xsi:type="dcterms:W3CDTF">2026-03-12T06:30:30Z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