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04" r:id="rId3"/>
    <p:sldId id="505" r:id="rId4"/>
    <p:sldId id="427" r:id="rId5"/>
  </p:sldIdLst>
  <p:sldSz cx="12192000" cy="6858000"/>
  <p:notesSz cx="6858000" cy="9144000"/>
  <p:embeddedFontLst>
    <p:embeddedFont>
      <p:font typeface="NEU-BZ" pitchFamily="2" charset="-122"/>
      <p:regular r:id="rId6"/>
      <p:bold r:id="rId7"/>
      <p:italic r:id="rId8"/>
      <p:boldItalic r:id="rId9"/>
    </p:embeddedFont>
    <p:embeddedFont>
      <p:font typeface="方正书宋_GBK" pitchFamily="65" charset="-122"/>
      <p:regular r:id="rId10"/>
    </p:embeddedFont>
    <p:embeddedFont>
      <p:font typeface="微软雅黑" pitchFamily="34" charset="-122"/>
      <p:regular r:id="rId11"/>
      <p:bold r:id="rId12"/>
    </p:embeddedFont>
    <p:embeddedFont>
      <p:font typeface="方正楷体_GBK" pitchFamily="65" charset="-122"/>
      <p:regular r:id="rId13"/>
    </p:embeddedFont>
    <p:embeddedFont>
      <p:font typeface="方正仿宋_GBK" pitchFamily="65" charset="-122"/>
      <p:regular r:id="rId14"/>
    </p:embeddedFont>
    <p:embeddedFont>
      <p:font typeface="方正隶变_GBK" pitchFamily="65" charset="-122"/>
      <p:regular r:id="rId15"/>
    </p:embeddedFont>
    <p:embeddedFont>
      <p:font typeface="方正黑体_GBK" pitchFamily="65" charset="-122"/>
      <p:regular r:id="rId16"/>
    </p:embeddedFont>
    <p:embeddedFont>
      <p:font typeface="方正小标宋_GBK" pitchFamily="65" charset="-122"/>
      <p:regular r:id="rId17"/>
    </p:embeddedFont>
    <p:embeddedFont>
      <p:font typeface="Calibri" pitchFamily="34" charset="0"/>
      <p:regular r:id="rId18"/>
      <p:bold r:id="rId19"/>
      <p:italic r:id="rId20"/>
      <p:boldItalic r:id="rId21"/>
    </p:embeddedFont>
    <p:embeddedFont>
      <p:font typeface="方正大标宋简体" charset="-122"/>
      <p:regular r:id="rId22"/>
    </p:embeddedFont>
    <p:embeddedFont>
      <p:font typeface="方正大标宋_GBK" pitchFamily="65" charset="-122"/>
      <p:regular r:id="rId23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63" d="100"/>
          <a:sy n="63" d="100"/>
        </p:scale>
        <p:origin x="-86" y="-475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3.fntdata"/><Relationship Id="rId13" Type="http://schemas.openxmlformats.org/officeDocument/2006/relationships/font" Target="fonts/font8.fntdata"/><Relationship Id="rId18" Type="http://schemas.openxmlformats.org/officeDocument/2006/relationships/font" Target="fonts/font13.fntdata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font" Target="fonts/font16.fntdata"/><Relationship Id="rId7" Type="http://schemas.openxmlformats.org/officeDocument/2006/relationships/font" Target="fonts/font2.fntdata"/><Relationship Id="rId12" Type="http://schemas.openxmlformats.org/officeDocument/2006/relationships/font" Target="fonts/font7.fntdata"/><Relationship Id="rId17" Type="http://schemas.openxmlformats.org/officeDocument/2006/relationships/font" Target="fonts/font12.fntdata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font" Target="fonts/font11.fntdata"/><Relationship Id="rId20" Type="http://schemas.openxmlformats.org/officeDocument/2006/relationships/font" Target="fonts/font15.fntdata"/><Relationship Id="rId1" Type="http://schemas.openxmlformats.org/officeDocument/2006/relationships/slideMaster" Target="slideMasters/slideMaster1.xml"/><Relationship Id="rId6" Type="http://schemas.openxmlformats.org/officeDocument/2006/relationships/font" Target="fonts/font1.fntdata"/><Relationship Id="rId11" Type="http://schemas.openxmlformats.org/officeDocument/2006/relationships/font" Target="fonts/font6.fntdata"/><Relationship Id="rId24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font" Target="fonts/font10.fntdata"/><Relationship Id="rId23" Type="http://schemas.openxmlformats.org/officeDocument/2006/relationships/font" Target="fonts/font18.fntdata"/><Relationship Id="rId28" Type="http://schemas.openxmlformats.org/officeDocument/2006/relationships/tableStyles" Target="tableStyles.xml"/><Relationship Id="rId10" Type="http://schemas.openxmlformats.org/officeDocument/2006/relationships/font" Target="fonts/font5.fntdata"/><Relationship Id="rId19" Type="http://schemas.openxmlformats.org/officeDocument/2006/relationships/font" Target="fonts/font14.fntdata"/><Relationship Id="rId4" Type="http://schemas.openxmlformats.org/officeDocument/2006/relationships/slide" Target="slides/slide3.xml"/><Relationship Id="rId9" Type="http://schemas.openxmlformats.org/officeDocument/2006/relationships/font" Target="fonts/font4.fntdata"/><Relationship Id="rId14" Type="http://schemas.openxmlformats.org/officeDocument/2006/relationships/font" Target="fonts/font9.fntdata"/><Relationship Id="rId22" Type="http://schemas.openxmlformats.org/officeDocument/2006/relationships/font" Target="fonts/font17.fntdata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2026/2/25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5" Type="http://schemas.openxmlformats.org/officeDocument/2006/relationships/image" Target="../media/image5.tif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8.xml"/><Relationship Id="rId1" Type="http://schemas.openxmlformats.org/officeDocument/2006/relationships/tags" Target="../tags/tag67.xml"/><Relationship Id="rId5" Type="http://schemas.openxmlformats.org/officeDocument/2006/relationships/slide" Target="slide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综合练习一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01803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17192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四年级语文下册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0783EA05-02E3-D554-D072-A5E2AB2674A7}"/>
              </a:ext>
            </a:extLst>
          </p:cNvPr>
          <p:cNvSpPr txBox="1"/>
          <p:nvPr/>
        </p:nvSpPr>
        <p:spPr>
          <a:xfrm>
            <a:off x="5121987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听力训练</a:t>
            </a:r>
            <a:r>
              <a:rPr lang="en-US" altLang="zh-CN" sz="280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/>
              <a:t>听力训练</a:t>
            </a:r>
            <a:endParaRPr lang="zh-CN" altLang="en-US" sz="1200" dirty="0"/>
          </a:p>
        </p:txBody>
      </p:sp>
      <p:grpSp>
        <p:nvGrpSpPr>
          <p:cNvPr id="8" name="组合 7"/>
          <p:cNvGrpSpPr/>
          <p:nvPr/>
        </p:nvGrpSpPr>
        <p:grpSpPr>
          <a:xfrm>
            <a:off x="836545" y="1922546"/>
            <a:ext cx="8492247" cy="3058529"/>
            <a:chOff x="836545" y="1922546"/>
            <a:chExt cx="8492247" cy="3058529"/>
          </a:xfrm>
        </p:grpSpPr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6545" y="1922546"/>
              <a:ext cx="2151605" cy="112545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9" name="Picture 2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25530" y="1927809"/>
              <a:ext cx="2151605" cy="112545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0" name="Picture 2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77187" y="1927809"/>
              <a:ext cx="2151605" cy="112545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1" name="Picture 2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6545" y="3855620"/>
              <a:ext cx="2151605" cy="112545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2" name="Picture 2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25530" y="3846345"/>
              <a:ext cx="2151605" cy="112545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aphicFrame>
        <p:nvGraphicFramePr>
          <p:cNvPr id="13" name="表格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69670040"/>
              </p:ext>
            </p:extLst>
          </p:nvPr>
        </p:nvGraphicFramePr>
        <p:xfrm>
          <a:off x="929329" y="1987200"/>
          <a:ext cx="1984142" cy="996145"/>
        </p:xfrm>
        <a:graphic>
          <a:graphicData uri="http://schemas.openxmlformats.org/drawingml/2006/table">
            <a:tbl>
              <a:tblPr firstRow="1" firstCol="1" bandRow="1"/>
              <a:tblGrid>
                <a:gridCol w="992071"/>
                <a:gridCol w="992071"/>
              </a:tblGrid>
              <a:tr h="996145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和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谐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aphicFrame>
        <p:nvGraphicFramePr>
          <p:cNvPr id="16" name="表格 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78176981"/>
              </p:ext>
            </p:extLst>
          </p:nvPr>
        </p:nvGraphicFramePr>
        <p:xfrm>
          <a:off x="4116060" y="1987200"/>
          <a:ext cx="1984142" cy="996145"/>
        </p:xfrm>
        <a:graphic>
          <a:graphicData uri="http://schemas.openxmlformats.org/drawingml/2006/table">
            <a:tbl>
              <a:tblPr firstRow="1" firstCol="1" bandRow="1"/>
              <a:tblGrid>
                <a:gridCol w="992071"/>
                <a:gridCol w="992071"/>
              </a:tblGrid>
              <a:tr h="996145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健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康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aphicFrame>
        <p:nvGraphicFramePr>
          <p:cNvPr id="17" name="表格 1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95879934"/>
              </p:ext>
            </p:extLst>
          </p:nvPr>
        </p:nvGraphicFramePr>
        <p:xfrm>
          <a:off x="7260918" y="1987200"/>
          <a:ext cx="1984142" cy="996145"/>
        </p:xfrm>
        <a:graphic>
          <a:graphicData uri="http://schemas.openxmlformats.org/drawingml/2006/table">
            <a:tbl>
              <a:tblPr firstRow="1" firstCol="1" bandRow="1"/>
              <a:tblGrid>
                <a:gridCol w="992071"/>
                <a:gridCol w="992071"/>
              </a:tblGrid>
              <a:tr h="996145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慰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藉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aphicFrame>
        <p:nvGraphicFramePr>
          <p:cNvPr id="18" name="表格 1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91668363"/>
              </p:ext>
            </p:extLst>
          </p:nvPr>
        </p:nvGraphicFramePr>
        <p:xfrm>
          <a:off x="927075" y="3910999"/>
          <a:ext cx="1984142" cy="996145"/>
        </p:xfrm>
        <a:graphic>
          <a:graphicData uri="http://schemas.openxmlformats.org/drawingml/2006/table">
            <a:tbl>
              <a:tblPr firstRow="1" firstCol="1" bandRow="1"/>
              <a:tblGrid>
                <a:gridCol w="992071"/>
                <a:gridCol w="992071"/>
              </a:tblGrid>
              <a:tr h="996145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解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闷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aphicFrame>
        <p:nvGraphicFramePr>
          <p:cNvPr id="19" name="表格 1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32521805"/>
              </p:ext>
            </p:extLst>
          </p:nvPr>
        </p:nvGraphicFramePr>
        <p:xfrm>
          <a:off x="4109261" y="3911221"/>
          <a:ext cx="1984142" cy="996145"/>
        </p:xfrm>
        <a:graphic>
          <a:graphicData uri="http://schemas.openxmlformats.org/drawingml/2006/table">
            <a:tbl>
              <a:tblPr firstRow="1" firstCol="1" bandRow="1"/>
              <a:tblGrid>
                <a:gridCol w="992071"/>
                <a:gridCol w="992071"/>
              </a:tblGrid>
              <a:tr h="996145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遭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殃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sp>
        <p:nvSpPr>
          <p:cNvPr id="14" name="矩形 13"/>
          <p:cNvSpPr/>
          <p:nvPr/>
        </p:nvSpPr>
        <p:spPr>
          <a:xfrm>
            <a:off x="435207" y="1004688"/>
            <a:ext cx="63017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36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一、先听一段话</a:t>
            </a:r>
            <a:r>
              <a:rPr lang="en-US" altLang="zh-CN" sz="36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,</a:t>
            </a:r>
            <a:r>
              <a:rPr lang="zh-CN" altLang="en-US" sz="36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再听写词语。</a:t>
            </a:r>
            <a:endParaRPr lang="zh-CN" altLang="zh-CN" sz="36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78989" y="861094"/>
            <a:ext cx="1632926" cy="1420858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123874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/>
              <a:t>听力训练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1030523"/>
            <a:ext cx="722505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en-US" sz="36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二、听写句子</a:t>
            </a:r>
            <a:r>
              <a:rPr lang="en-US" altLang="zh-CN" sz="36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,</a:t>
            </a:r>
            <a:r>
              <a:rPr lang="zh-CN" altLang="en-US" sz="36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注意加上标点符号。</a:t>
            </a:r>
            <a:endParaRPr lang="zh-CN" altLang="zh-CN" sz="36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17621" y="1690573"/>
            <a:ext cx="10680032" cy="16642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en-US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蜻蜓翩飞</a:t>
            </a:r>
            <a:r>
              <a:rPr lang="en-US" altLang="zh-CN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,</a:t>
            </a:r>
            <a:r>
              <a:rPr lang="zh-CN" altLang="en-US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蝙蝠轻翔</a:t>
            </a:r>
            <a:r>
              <a:rPr lang="en-US" altLang="zh-CN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,</a:t>
            </a:r>
            <a:r>
              <a:rPr lang="zh-CN" altLang="en-US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白鸽衔枝</a:t>
            </a:r>
            <a:r>
              <a:rPr lang="en-US" altLang="zh-CN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,</a:t>
            </a:r>
            <a:r>
              <a:rPr lang="zh-CN" altLang="en-US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毒蛇虽霸气外露</a:t>
            </a:r>
            <a:r>
              <a:rPr lang="en-US" altLang="zh-CN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,</a:t>
            </a:r>
            <a:r>
              <a:rPr lang="zh-CN" altLang="en-US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却与伙伴们相伴林间</a:t>
            </a:r>
            <a:r>
              <a:rPr lang="en-US" altLang="zh-CN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,</a:t>
            </a:r>
            <a:r>
              <a:rPr lang="zh-CN" altLang="en-US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共享美好时光。 </a:t>
            </a:r>
            <a:endParaRPr lang="zh-CN" altLang="zh-CN" sz="3600" b="1">
              <a:solidFill>
                <a:srgbClr val="E72582"/>
              </a:solidFill>
              <a:latin typeface="NEU-BZ"/>
              <a:ea typeface="方正书宋_GBK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14240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四年级语文下册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/>
              <a:t>听力训练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151</TotalTime>
  <Words>108</Words>
  <Application>Microsoft Office PowerPoint</Application>
  <PresentationFormat>自定义</PresentationFormat>
  <Paragraphs>26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21" baseType="lpstr">
      <vt:lpstr>Arial</vt:lpstr>
      <vt:lpstr>宋体</vt:lpstr>
      <vt:lpstr>汉仪雅酷黑 95W</vt:lpstr>
      <vt:lpstr>NEU-BZ</vt:lpstr>
      <vt:lpstr>方正书宋_GBK</vt:lpstr>
      <vt:lpstr>微软雅黑</vt:lpstr>
      <vt:lpstr>方正楷体_GBK</vt:lpstr>
      <vt:lpstr>Wingdings</vt:lpstr>
      <vt:lpstr>方正仿宋_GBK</vt:lpstr>
      <vt:lpstr>方正隶变_GBK</vt:lpstr>
      <vt:lpstr>方正黑体_GBK</vt:lpstr>
      <vt:lpstr>Times New Roman</vt:lpstr>
      <vt:lpstr>方正小标宋_GBK</vt:lpstr>
      <vt:lpstr>Calibri</vt:lpstr>
      <vt:lpstr>方正大标宋简体</vt:lpstr>
      <vt:lpstr>方正大标宋_GBK</vt:lpstr>
      <vt:lpstr>Office 主题​​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微软用户</cp:lastModifiedBy>
  <cp:revision>247</cp:revision>
  <dcterms:created xsi:type="dcterms:W3CDTF">2019-06-19T02:08:00Z</dcterms:created>
  <dcterms:modified xsi:type="dcterms:W3CDTF">2026-02-25T02:09:51Z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