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30" r:id="rId9"/>
    <p:sldId id="524" r:id="rId10"/>
    <p:sldId id="531" r:id="rId11"/>
    <p:sldId id="525" r:id="rId12"/>
    <p:sldId id="526" r:id="rId13"/>
    <p:sldId id="532" r:id="rId14"/>
    <p:sldId id="498" r:id="rId15"/>
    <p:sldId id="522" r:id="rId16"/>
    <p:sldId id="533" r:id="rId17"/>
    <p:sldId id="535" r:id="rId18"/>
    <p:sldId id="536" r:id="rId19"/>
    <p:sldId id="427" r:id="rId20"/>
  </p:sldIdLst>
  <p:sldSz cx="12192000" cy="6858000"/>
  <p:notesSz cx="6858000" cy="9144000"/>
  <p:embeddedFontLst>
    <p:embeddedFont>
      <p:font typeface="方正楷体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华文宋体" pitchFamily="2" charset="-122"/>
      <p:regular r:id="rId25"/>
    </p:embeddedFont>
    <p:embeddedFont>
      <p:font typeface="方正大标宋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方正宋黑_GBK" pitchFamily="65" charset="-122"/>
      <p:regular r:id="rId28"/>
    </p:embeddedFont>
    <p:embeddedFont>
      <p:font typeface="NEU-BZ" pitchFamily="2" charset="-122"/>
      <p:regular r:id="rId29"/>
      <p:bold r:id="rId30"/>
      <p:italic r:id="rId31"/>
      <p:boldItalic r:id="rId32"/>
    </p:embeddedFont>
    <p:embeddedFont>
      <p:font typeface="方正大标宋简体" charset="-122"/>
      <p:regular r:id="rId33"/>
    </p:embeddedFont>
    <p:embeddedFont>
      <p:font typeface="方正隶变_GBK" pitchFamily="65" charset="-122"/>
      <p:regular r:id="rId34"/>
    </p:embeddedFont>
    <p:embeddedFont>
      <p:font typeface="方正黑体_GBK" pitchFamily="65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NEU-HZ" pitchFamily="2" charset="-122"/>
      <p:regular r:id="rId38"/>
      <p: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三、读一读加点的部分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按提示仿写句子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注意用上描写颜色的词语。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那草滩的绿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绿得娇嫩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那菜花的黄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黄得蓬勃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而那湖水的蓝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又是蓝得多么醉人啊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春天的田野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092918" y="281344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255844" y="284568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853967" y="3649509"/>
            <a:ext cx="33316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917" y="3829170"/>
            <a:ext cx="1049153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那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油菜花的黄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黄得金灿灿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那禾苗的绿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绿得生机勃勃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而那梨花的白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又是白得那么纯洁啊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454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4793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四、请补全下面的名人名言。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让我们用美丽的眼睛看世界。著名诗人艾青说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诗是人类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以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著名美学家朱光潜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而英国浪漫主义诗人华兹华斯这样说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源于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的情感。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0736" y="237526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向未来所寄发的信息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0824" y="322950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朝向理想的勇气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0824" y="399953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诗和音乐一样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6089" y="399952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生命全在节奏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6033" y="4757519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强烈感情的自然流露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3199" y="556363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宁静中回忆起来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五、为进一步了解诗歌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感受诗歌的魅力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四年级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班开展了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浪漫诗歌节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的综合性学习活动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请你也参与其中。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合作编小诗集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活动要求每位同学收集一些现代诗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感受诗歌的魅力。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你可以通过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等方式来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收集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8829" y="397546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查阅报刊或诗集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35858" y="399254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在网络上搜索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下面是同学们收集到的一些现代诗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请你按诗人的国别给它们分类。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叶赛宁《夜》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戴望舒《游子谣》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泰戈尔《忍耐》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林徽因《雨后天》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普希金《假如生活欺骗了你》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冰心《纸船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寄母亲》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外国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en-US" altLang="zh-CN" sz="3400" u="sng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55034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②④⑥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9253" y="55034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①③⑤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70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813"/>
            <a:ext cx="1121329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下面是同学们做好的两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本</a:t>
            </a:r>
            <a:r>
              <a:rPr lang="zh-CN" altLang="zh-CN" sz="3400" spc="-3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诗集的目录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和封面</a:t>
            </a:r>
            <a:r>
              <a:rPr lang="en-US" altLang="zh-CN" sz="3400" spc="-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请按要求完成练习。</a:t>
            </a:r>
          </a:p>
        </p:txBody>
      </p:sp>
      <p:pic>
        <p:nvPicPr>
          <p:cNvPr id="10" name="image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36670" y="2401798"/>
            <a:ext cx="5452159" cy="29929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5460" y="1761229"/>
            <a:ext cx="4591641" cy="4673978"/>
            <a:chOff x="505460" y="1761229"/>
            <a:chExt cx="4228787" cy="4304617"/>
          </a:xfrm>
        </p:grpSpPr>
        <p:grpSp>
          <p:nvGrpSpPr>
            <p:cNvPr id="11" name="组合 10"/>
            <p:cNvGrpSpPr/>
            <p:nvPr/>
          </p:nvGrpSpPr>
          <p:grpSpPr>
            <a:xfrm>
              <a:off x="505460" y="1761229"/>
              <a:ext cx="4228787" cy="2165611"/>
              <a:chOff x="505460" y="1761229"/>
              <a:chExt cx="4228787" cy="2165611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7023"/>
              <a:stretch/>
            </p:blipFill>
            <p:spPr bwMode="auto">
              <a:xfrm>
                <a:off x="505460" y="1761229"/>
                <a:ext cx="4171866" cy="21656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7044" b="7023"/>
              <a:stretch/>
            </p:blipFill>
            <p:spPr bwMode="auto">
              <a:xfrm>
                <a:off x="4487634" y="1761229"/>
                <a:ext cx="246613" cy="21656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74" t="8384"/>
            <a:stretch/>
          </p:blipFill>
          <p:spPr bwMode="auto">
            <a:xfrm>
              <a:off x="893935" y="3931920"/>
              <a:ext cx="3840312" cy="21339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26" r="97656"/>
            <a:stretch/>
          </p:blipFill>
          <p:spPr bwMode="auto">
            <a:xfrm>
              <a:off x="505460" y="3926841"/>
              <a:ext cx="195580" cy="2137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74" t="93458" r="7424" b="-1"/>
            <a:stretch/>
          </p:blipFill>
          <p:spPr bwMode="auto">
            <a:xfrm>
              <a:off x="650095" y="5913446"/>
              <a:ext cx="3220865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5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根据诗歌的标题猜测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适合诗集一的名字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诗香校园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科技之光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奇思妙想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成长足迹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上面的封面中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适合诗集二的是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因为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87301" y="10570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9956" y="3838919"/>
            <a:ext cx="8283921" cy="1588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诗集二中的诗歌主题都与春天有关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封面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相较于封面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更具体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贴切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16518" y="31552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举办诗歌朗诵会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同学们合作完成诗集后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还举办了诗歌朗诵会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请积极参与吧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为这次朗诵会拟写一个主题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6724318" y="322081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春天的韵律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810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朗诵会上设置了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即兴创作诗歌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环节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请你也来仿照范例进行创作。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春天的早晨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怎样的可爱呢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融冶的风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飘扬的衣袖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静悄的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08687" y="2355793"/>
            <a:ext cx="538962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中秋的夜晚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怎样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的可爱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呢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!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>
              <a:solidFill>
                <a:srgbClr val="00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00709" y="2516863"/>
            <a:ext cx="0" cy="3690627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651890" y="3945089"/>
            <a:ext cx="3279250" cy="2145589"/>
            <a:chOff x="6651890" y="3945089"/>
            <a:chExt cx="3279250" cy="2145589"/>
          </a:xfrm>
        </p:grpSpPr>
        <p:sp>
          <p:nvSpPr>
            <p:cNvPr id="9" name="矩形 8"/>
            <p:cNvSpPr/>
            <p:nvPr/>
          </p:nvSpPr>
          <p:spPr>
            <a:xfrm>
              <a:off x="6651890" y="3945089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胖胖的月亮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088262" y="4678420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淡淡的云彩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66390" y="5475125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团聚的人儿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9794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朗诵会上设置了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即兴创作诗歌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环节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请你也来仿照范例进行创作。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春天的早晨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怎样的可爱呢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融冶的风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飘扬的衣袖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静悄的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08687" y="2353934"/>
            <a:ext cx="567048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成长的踪影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怎样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的动人呢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>
              <a:solidFill>
                <a:srgbClr val="00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00709" y="2516863"/>
            <a:ext cx="0" cy="3690627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478424" y="3917929"/>
            <a:ext cx="4472752" cy="2154641"/>
            <a:chOff x="6478424" y="3917929"/>
            <a:chExt cx="4472752" cy="2154641"/>
          </a:xfrm>
        </p:grpSpPr>
        <p:sp>
          <p:nvSpPr>
            <p:cNvPr id="10" name="矩形 9"/>
            <p:cNvSpPr/>
            <p:nvPr/>
          </p:nvSpPr>
          <p:spPr>
            <a:xfrm>
              <a:off x="6478424" y="3917929"/>
              <a:ext cx="323678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球场上挥洒汗水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07531" y="4705580"/>
              <a:ext cx="36728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图书馆里痴迷阅读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714392" y="5457017"/>
              <a:ext cx="323678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教室里认真听讲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1329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52806"/>
            <a:ext cx="11006455" cy="605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一、根据情境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诗行天下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主题活动的开场白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请根据拼音在括号里填写词语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并在横线上填写恰当的句子。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我们有着诗一般的梦想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伴着激昂的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jié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pāi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xiāo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地奔向未来。我们有着诗意时光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jìnɡ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的夜晚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lónɡ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的月光下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回忆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起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ténɡ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luó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的叶下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诗歌装点你的生活吧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10261" y="29457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节拍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3819" y="36936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潇洒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4446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寂静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58776" y="44446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朦胧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521" y="5142525"/>
            <a:ext cx="22685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月明的园中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2208" y="52387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藤萝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44272" y="508935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母亲的膝上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诗稿中有一幅插图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右图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它让你联想到的诗人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屈原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陶渊明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孟浩然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杜甫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8414" y="9916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60958" y="1853865"/>
            <a:ext cx="4936061" cy="29616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诗集第一页有一句话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请你补充完整。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点燃我们的激情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芬芳我们的人生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滋润我们的心田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温暖我们的心灵。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一束鲜花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一场春雨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一缕阳光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一团火焰</a:t>
            </a:r>
          </a:p>
        </p:txBody>
      </p:sp>
      <p:sp>
        <p:nvSpPr>
          <p:cNvPr id="6" name="矩形 5"/>
          <p:cNvSpPr/>
          <p:nvPr/>
        </p:nvSpPr>
        <p:spPr>
          <a:xfrm>
            <a:off x="3151498" y="1797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71035" y="19060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6206" y="25627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89183" y="26590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22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根据描述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选择对应的人物。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陶渊明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屈原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龚自珍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范仲淹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E.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刘禹锡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F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杜甫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G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韩愈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H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孟浩然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杜工部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唐代伟大的现实主义诗人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被世人尊为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字梦得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唐代著名诗人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231472" y="48297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41637" y="56358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根据描述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选择对应的人物。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陶渊明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屈原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龚自珍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范仲淹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E.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刘禹锡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F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杜甫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G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韩愈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H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孟浩然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北宋著名的政治家、思想家、军事家、文学家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写有著名的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《岳阳楼记》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(         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980298" y="48297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642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关于诗歌的特点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下面的表达不正确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诗歌读起来朗朗上口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悦耳动听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却缺少节奏感。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诗歌常常表达了诗人独特的感受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如阳光是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寂静是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朦胧的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44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关于诗歌的特点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下面的表达不正确的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我只躲到你的怀里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这一句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可以体会到诗歌中充满着真挚的情感。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诗歌蕴含着丰富的想象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语言表达也很独特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如小草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炫耀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着新绿。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70246" y="1749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93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三、读一读加点的部分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按提示仿写句子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注意用上描写颜色的词语。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白雾与远天晴空连在一起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晶白中透着淡蓝、青苍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一碧万顷。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朝霞映照着大海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en-US" altLang="zh-CN" sz="3400" u="sng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884548" y="2817388"/>
            <a:ext cx="33316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</a:t>
            </a:r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408268" y="283365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937" y="3870271"/>
            <a:ext cx="104273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朝霞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与海水相连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鲜红中透着湛蓝、碧绿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绚丽多彩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941</Words>
  <Application>Microsoft Office PowerPoint</Application>
  <PresentationFormat>自定义</PresentationFormat>
  <Paragraphs>161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方正楷体_GBK</vt:lpstr>
      <vt:lpstr>方正书宋_GBK</vt:lpstr>
      <vt:lpstr>Wingdings</vt:lpstr>
      <vt:lpstr>方正小标宋_GBK</vt:lpstr>
      <vt:lpstr>NEU-XT</vt:lpstr>
      <vt:lpstr>汉仪雅酷黑 95W</vt:lpstr>
      <vt:lpstr>华文宋体</vt:lpstr>
      <vt:lpstr>方正大标宋_GBK</vt:lpstr>
      <vt:lpstr>方正仿宋_GBK</vt:lpstr>
      <vt:lpstr>方正宋黑_GBK</vt:lpstr>
      <vt:lpstr>NEU-BZ</vt:lpstr>
      <vt:lpstr>方正大标宋简体</vt:lpstr>
      <vt:lpstr>Times New Roman</vt:lpstr>
      <vt:lpstr>方正隶变_GBK</vt:lpstr>
      <vt:lpstr>方正黑体_GBK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2026-03-13T03:14:42Z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