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4" r:id="rId7"/>
    <p:sldId id="528" r:id="rId8"/>
    <p:sldId id="525" r:id="rId9"/>
    <p:sldId id="526" r:id="rId10"/>
    <p:sldId id="529" r:id="rId11"/>
    <p:sldId id="530" r:id="rId12"/>
    <p:sldId id="531" r:id="rId13"/>
    <p:sldId id="532" r:id="rId14"/>
    <p:sldId id="498" r:id="rId15"/>
    <p:sldId id="427" r:id="rId16"/>
  </p:sldIdLst>
  <p:sldSz cx="12192000" cy="6858000"/>
  <p:notesSz cx="6858000" cy="9144000"/>
  <p:embeddedFontLst>
    <p:embeddedFont>
      <p:font typeface="NEU-HZ" pitchFamily="2" charset="-122"/>
      <p:regular r:id="rId17"/>
      <p:italic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方正大标宋_GBK" pitchFamily="65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书宋_GBK" pitchFamily="65" charset="-122"/>
      <p:regular r:id="rId26"/>
    </p:embeddedFont>
    <p:embeddedFont>
      <p:font typeface="NEU-BZ" pitchFamily="2" charset="-122"/>
      <p:regular r:id="rId27"/>
      <p:bold r:id="rId28"/>
      <p:italic r:id="rId29"/>
      <p:boldItalic r:id="rId30"/>
    </p:embeddedFont>
    <p:embeddedFont>
      <p:font typeface="方正仿宋_GBK" pitchFamily="65" charset="-122"/>
      <p:regular r:id="rId31"/>
    </p:embeddedFont>
    <p:embeddedFont>
      <p:font typeface="方正楷体_GBK" pitchFamily="65" charset="-122"/>
      <p:regular r:id="rId32"/>
    </p:embeddedFont>
    <p:embeddedFont>
      <p:font typeface="方正隶变_GBK" pitchFamily="65" charset="-122"/>
      <p:regular r:id="rId33"/>
    </p:embeddedFont>
    <p:embeddedFont>
      <p:font typeface="华文宋体" pitchFamily="2" charset="-122"/>
      <p:regular r:id="rId34"/>
    </p:embeddedFont>
    <p:embeddedFont>
      <p:font typeface="方正小标宋_GBK" pitchFamily="65" charset="-122"/>
      <p:regular r:id="rId35"/>
    </p:embeddedFont>
    <p:embeddedFont>
      <p:font typeface="方正黑体_GBK" pitchFamily="65" charset="-122"/>
      <p:regular r:id="rId36"/>
    </p:embeddedFont>
    <p:embeddedFont>
      <p:font typeface="方正大标宋简体" charset="-122"/>
      <p:regular r:id="rId37"/>
    </p:embeddedFont>
    <p:embeddedFont>
      <p:font typeface="方正魏碑_GBK" pitchFamily="65" charset="-122"/>
      <p:regular r:id="rId38"/>
    </p:embeddedFont>
    <p:embeddedFont>
      <p:font typeface="NEU-XT" pitchFamily="18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font" Target="fonts/font23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7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13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猫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理解材料内容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体会作者的情感。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材料一中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满月的小猫非常淘气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具体表现在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腿脚还站不稳时就爱玩。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玩起来不怕摔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撞疼了也不哭。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什么都怕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总想藏起来。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胆子越来越大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开辟新的游戏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场所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70449" y="1906035"/>
            <a:ext cx="11031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ABD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037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89844"/>
            <a:ext cx="1139377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理解材料内容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体会作者的情感。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材料一中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淘气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本是顽皮的意思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但在老舍先生笔下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却成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的同义词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跌倒了马上起来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再跑再跌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等语句把猫拟人化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让人感受到刚满月的小猫如同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7105" y="238729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生机勃勃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44320" y="238729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天真可爱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6542" y="3162364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撞疼了也不哭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94058" y="4023593"/>
            <a:ext cx="55178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小孩子般充满活力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惹人怜爱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4902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理解材料内容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体会作者的情感。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材料一中有一个句子写出了对小猫的淘气顽皮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作者没有觉得讨厌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而是充满了喜爱。请你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         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出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8.jpeg" descr="source:si_idp88497188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859344" y="2671341"/>
            <a:ext cx="911677" cy="49754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01842" y="3444966"/>
            <a:ext cx="10451432" cy="931514"/>
            <a:chOff x="701842" y="3444966"/>
            <a:chExt cx="10451432" cy="931514"/>
          </a:xfrm>
        </p:grpSpPr>
        <p:sp>
          <p:nvSpPr>
            <p:cNvPr id="6" name="矩形 5"/>
            <p:cNvSpPr/>
            <p:nvPr/>
          </p:nvSpPr>
          <p:spPr>
            <a:xfrm>
              <a:off x="701842" y="3444966"/>
              <a:ext cx="10451432" cy="794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你见了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绝不会责打它们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它们是那么生气勃勃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天真可爱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!</a:t>
              </a:r>
              <a:endPara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endParaRPr>
            </a:p>
          </p:txBody>
        </p:sp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701842" y="4234008"/>
              <a:ext cx="6722016" cy="1390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5748692" y="4237432"/>
              <a:ext cx="5404581" cy="1390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60925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理解材料内容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体会作者的情感。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材料二中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作者把猫一身的白毛比作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眼睛比作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白胡须比作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以此来表达自己的感情。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64163" y="16172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7105" y="238729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小电灯泡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79170" y="238729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细鱼骨头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14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22991"/>
            <a:ext cx="11006455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根据情境选一选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体会下列含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的词语蕴含的情感。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    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小懒猫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小花猫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小馋猫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夜猫子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我出去玩把身上弄得很脏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妈妈叫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我看到零食忍不住流口水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爸爸叫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妈妈让我打扫卫生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我却东躲西藏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妈妈叫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我看书看得入迷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很晚都不睡觉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爸爸叫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468700" y="364203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6000" y="429872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05998" y="50342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60605" y="56497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43588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根据拼音写词语。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小猫发出咕噜咕噜的声音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给自己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jiě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mèn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。它既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tān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wán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又调皮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来到院子后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花草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zāo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yāng</a:t>
            </a:r>
          </a:p>
          <a:p>
            <a:pPr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),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huā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pén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破碎。它还在我的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gǎo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zhǐ</a:t>
            </a:r>
          </a:p>
          <a:p>
            <a:pPr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上踩上脚印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让我感到很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yōu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345566" y="25056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解闷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86187" y="33440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贪玩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5808" y="40957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遭殃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97629" y="409578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74772" y="49018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稿纸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36492" y="490694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忧虑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1094"/>
            <a:ext cx="11006455" cy="4115969"/>
            <a:chOff x="505459" y="861094"/>
            <a:chExt cx="11006455" cy="4115969"/>
          </a:xfrm>
        </p:grpSpPr>
        <p:sp>
          <p:nvSpPr>
            <p:cNvPr id="3" name="矩形 2"/>
            <p:cNvSpPr/>
            <p:nvPr/>
          </p:nvSpPr>
          <p:spPr>
            <a:xfrm>
              <a:off x="505459" y="861094"/>
              <a:ext cx="11006455" cy="40164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二、按要求进行选择。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1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给加点字选择正确的解释。</a:t>
              </a: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1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变化多端 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          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　　</a:t>
              </a:r>
              <a:endPara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indent="360363"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A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端正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不歪斜　　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 B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用手端着　　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C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方面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项目</a:t>
              </a: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2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枝折花落 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          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　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A.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亏损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B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断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C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姓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2267568" y="281344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1408271" y="436151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344004" y="25615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4004" y="40708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《猫》一课从三方面介绍了猫的性格古怪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没有体现的一项是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它既老实又贪玩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既贪玩又尽职。　　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它最喜欢捉老鼠。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它高兴时和不高兴时的不同表现。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什么都怕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但又那么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勇猛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1994067" y="25056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470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79875"/>
            <a:ext cx="11249394" cy="5743111"/>
            <a:chOff x="505459" y="879875"/>
            <a:chExt cx="11249394" cy="5743111"/>
          </a:xfrm>
        </p:grpSpPr>
        <p:sp>
          <p:nvSpPr>
            <p:cNvPr id="3" name="矩形 2"/>
            <p:cNvSpPr/>
            <p:nvPr/>
          </p:nvSpPr>
          <p:spPr>
            <a:xfrm>
              <a:off x="505459" y="879875"/>
              <a:ext cx="11249394" cy="5743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Aft>
                  <a:spcPts val="0"/>
                </a:spcAft>
              </a:pPr>
              <a:r>
                <a:rPr lang="zh-CN" altLang="zh-CN" sz="3400" spc="-15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三、体会下面语段的表达特点</a:t>
              </a:r>
              <a:r>
                <a:rPr lang="en-US" altLang="zh-CN" sz="3400" spc="-150">
                  <a:solidFill>
                    <a:srgbClr val="000000"/>
                  </a:solidFill>
                  <a:latin typeface="方正黑体_GBK"/>
                  <a:ea typeface="方正书宋_GBK"/>
                  <a:cs typeface="Times New Roman"/>
                </a:rPr>
                <a:t>,</a:t>
              </a:r>
              <a:r>
                <a:rPr lang="zh-CN" altLang="zh-CN" sz="3400" spc="-15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写一写自己喜欢的某种小动物。</a:t>
              </a:r>
              <a:endPara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indent="722313" algn="just">
                <a:lnSpc>
                  <a:spcPct val="12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说它老实吧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它的确有时候很乖。它会找个暖和的地方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成天睡大觉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无忧无虑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什么事也不过问。可是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它决定要出去玩玩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就会出走一天一夜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任凭谁怎么呼唤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它也不肯回来。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indent="722313"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 u="sng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           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既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 u="sng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  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又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 u="sng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  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。说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 u="sng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         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吧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的确是啊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 u="sng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                                                                                </a:t>
              </a:r>
              <a:r>
                <a:rPr lang="en-US" altLang="zh-CN" sz="3400" u="sng" smtClean="0">
                  <a:solidFill>
                    <a:schemeClr val="bg2"/>
                  </a:solidFill>
                  <a:latin typeface="NEU-BZ"/>
                  <a:ea typeface="方正书宋_GBK"/>
                  <a:cs typeface="Times New Roman"/>
                </a:rPr>
                <a:t>.</a:t>
              </a: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 u="sng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                                 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可是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 u="sng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                                          </a:t>
              </a:r>
              <a:r>
                <a:rPr lang="en-US" altLang="zh-CN" sz="3400" u="sng" smtClean="0">
                  <a:solidFill>
                    <a:schemeClr val="bg2"/>
                  </a:solidFill>
                  <a:latin typeface="NEU-BZ"/>
                  <a:ea typeface="方正书宋_GBK"/>
                  <a:cs typeface="Times New Roman"/>
                </a:rPr>
                <a:t> .</a:t>
              </a: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 u="sng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                                                                               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 u="sng">
                  <a:solidFill>
                    <a:schemeClr val="bg2"/>
                  </a:solidFill>
                  <a:latin typeface="NEU-BZ"/>
                  <a:ea typeface="方正书宋_GBK"/>
                  <a:cs typeface="Times New Roman"/>
                </a:rPr>
                <a:t> </a:t>
              </a:r>
              <a:r>
                <a:rPr lang="en-US" altLang="zh-CN" sz="3400" u="sng" smtClean="0">
                  <a:solidFill>
                    <a:schemeClr val="bg2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1218919" y="183671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3035687" y="184462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28">
              <a:extLst>
                <a:ext uri="{FF2B5EF4-FFF2-40B4-BE49-F238E27FC236}">
                  <a16:creationId xmlns:a16="http://schemas.microsoft.com/office/drawing/2014/main" xmlns="" id="{9857DACD-882E-4B57-AB66-B1456C05BDC5}"/>
                </a:ext>
              </a:extLst>
            </p:cNvPr>
            <p:cNvSpPr txBox="1"/>
            <p:nvPr/>
          </p:nvSpPr>
          <p:spPr>
            <a:xfrm>
              <a:off x="3981340" y="1812645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28">
              <a:extLst>
                <a:ext uri="{FF2B5EF4-FFF2-40B4-BE49-F238E27FC236}">
                  <a16:creationId xmlns:a16="http://schemas.microsoft.com/office/drawing/2014/main" xmlns="" id="{9857DACD-882E-4B57-AB66-B1456C05BDC5}"/>
                </a:ext>
              </a:extLst>
            </p:cNvPr>
            <p:cNvSpPr txBox="1"/>
            <p:nvPr/>
          </p:nvSpPr>
          <p:spPr>
            <a:xfrm>
              <a:off x="8380886" y="2420064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545274" y="342900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小乌龟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11829" y="342899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迟钝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49703" y="34220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敏捷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91945" y="342201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它迟钝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5459" y="3989437"/>
            <a:ext cx="10828287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它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总是不慌不忙地向前爬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任凭你怎么呼唤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它也不加快速度。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2053" y="4732224"/>
            <a:ext cx="10428266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它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一旦受到惊吓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就会迅速将头颈和四肢缩回壳里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这又是多么敏捷呀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!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29525"/>
            <a:ext cx="11006455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四、阅读材料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【材料一】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满月的小猫们就更好玩了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腿脚还不稳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可是已经学会淘气。妈妈的尾巴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一根鸡毛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都是它们的好玩具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耍个没完没了。一玩起来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它们不知要摔多少跟头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但是跌倒了马上起来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再跑再跌。它们的头撞在门上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桌腿上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和彼此的头上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撞疼了也不哭。它们的胆子越来越大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逐渐开辟新的游戏场所。它们到院子里来了。院中的花草可遭了殃。它们在花盆里摔跤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抱着花枝打秋千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所过之处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枝折花落。你见了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绝不会责打它们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它们是那么生气勃勃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天真可爱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r"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方正仿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老舍《猫》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4706"/>
            <a:ext cx="11006455" cy="5478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四、阅读材料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【材料二】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它一身的白毛像雪似的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中间夹着数块墨色的细毛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黑白相间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白的显得越白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而黑的越发显得黑了。脸一半白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一半黑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两颗小电灯泡似的眼睛在脸中间闪啊闪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见我低下头看它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它也一个劲地盯着我。一条全黑的尾巴躺在地上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悠然自得地摇摆着。嘴张得很大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露出几颗嫩白的小齿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咪咪地叫着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那几根细鱼骨头似的白胡须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傲傲地动着。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方正仿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周而复《猫》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453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965"/>
            <a:ext cx="1052749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梳理两则材料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感悟作者的写法和表达的情感。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706623"/>
              </p:ext>
            </p:extLst>
          </p:nvPr>
        </p:nvGraphicFramePr>
        <p:xfrm>
          <a:off x="586966" y="1939197"/>
          <a:ext cx="11318342" cy="39743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98616"/>
                <a:gridCol w="2739915"/>
                <a:gridCol w="3805590"/>
                <a:gridCol w="938426"/>
                <a:gridCol w="2335795"/>
              </a:tblGrid>
              <a:tr h="794949">
                <a:tc>
                  <a:txBody>
                    <a:bodyPr/>
                    <a:lstStyle/>
                    <a:p>
                      <a:pPr algn="ctr"/>
                      <a:endParaRPr lang="zh-CN" altLang="en-US" sz="3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相同点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通过写什么表达的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写法</a:t>
                      </a:r>
                      <a:r>
                        <a:rPr lang="en-US" sz="3400">
                          <a:effectLst/>
                          <a:latin typeface="方正仿宋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3400"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填序号</a:t>
                      </a:r>
                      <a:r>
                        <a:rPr lang="en-US" sz="3400">
                          <a:effectLst/>
                          <a:latin typeface="方正仿宋_GBK"/>
                          <a:ea typeface="宋体"/>
                          <a:cs typeface="Times New Roman"/>
                        </a:rPr>
                        <a:t>)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982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材料一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3400" b="0" i="0" u="none" strike="noStrike" kern="1200" cap="none" spc="30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方正楷体_GBK"/>
                          <a:cs typeface="Times New Roman"/>
                        </a:rPr>
                        <a:t>两则材料都</a:t>
                      </a:r>
                      <a:r>
                        <a:rPr kumimoji="0" lang="zh-CN" altLang="en-US" sz="3400" b="0" i="0" u="none" strike="noStrike" kern="1200" cap="none" spc="-15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方正楷体_GBK"/>
                          <a:cs typeface="Times New Roman"/>
                        </a:rPr>
                        <a:t>表达了作者对</a:t>
                      </a:r>
                      <a:endParaRPr kumimoji="0" lang="en-US" altLang="zh-CN" sz="3400" b="0" i="0" u="none" strike="noStrike" kern="1200" cap="none" spc="-15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3400" b="0" i="0" u="sng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kumimoji="0" lang="zh-CN" altLang="en-US" sz="3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方正楷体_GBK"/>
                          <a:cs typeface="Times New Roman"/>
                        </a:rPr>
                        <a:t>的</a:t>
                      </a:r>
                      <a:r>
                        <a:rPr kumimoji="0" lang="zh-CN" altLang="en-US" sz="3400" b="0" i="0" u="sng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宋体"/>
                          <a:cs typeface="Times New Roman"/>
                        </a:rPr>
                        <a:t>　       </a:t>
                      </a:r>
                      <a:r>
                        <a:rPr kumimoji="0" lang="en-US" altLang="zh-CN" sz="3400" b="0" i="0" u="sng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宋体"/>
                          <a:cs typeface="Times New Roman"/>
                        </a:rPr>
                        <a:t>.</a:t>
                      </a:r>
                      <a:r>
                        <a:rPr kumimoji="0" lang="zh-CN" altLang="en-US" sz="3400" b="0" i="0" u="sng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A46AA6"/>
                          </a:solidFill>
                          <a:effectLst/>
                          <a:uLnTx/>
                          <a:uFillTx/>
                          <a:latin typeface="Calibri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kumimoji="0" lang="zh-CN" altLang="en-US" sz="3400" b="0" i="0" u="sng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kumimoji="0" lang="zh-CN" altLang="en-US" sz="3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方正楷体_GBK"/>
                          <a:cs typeface="Times New Roman"/>
                        </a:rPr>
                        <a:t>之情。</a:t>
                      </a:r>
                      <a:r>
                        <a:rPr kumimoji="0" lang="en-US" altLang="zh-CN" sz="3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方正楷体_GBK"/>
                          <a:ea typeface="宋体"/>
                          <a:cs typeface="Times New Roman"/>
                        </a:rPr>
                        <a:t> </a:t>
                      </a:r>
                      <a:endParaRPr kumimoji="0" lang="zh-CN" altLang="en-US" sz="3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3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方正楷体_GBK"/>
                          <a:cs typeface="Times New Roman"/>
                        </a:rPr>
                        <a:t>小猫的</a:t>
                      </a:r>
                      <a:r>
                        <a:rPr kumimoji="0" lang="zh-CN" altLang="en-US" sz="3400" b="0" i="0" u="sng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宋体"/>
                          <a:cs typeface="Times New Roman"/>
                        </a:rPr>
                        <a:t>　            　</a:t>
                      </a:r>
                      <a:r>
                        <a:rPr kumimoji="0" lang="en-US" altLang="zh-CN" sz="3400" b="0" i="0" u="sng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NEU-BZ"/>
                          <a:ea typeface="宋体"/>
                          <a:cs typeface="Times New Roman"/>
                        </a:rPr>
                        <a:t> </a:t>
                      </a:r>
                      <a:endParaRPr kumimoji="0" lang="zh-CN" altLang="en-US" sz="3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en-US" sz="3400" u="sng">
                          <a:effectLst/>
                          <a:latin typeface="NEU-BZ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3400" b="0" i="0" u="none" strike="noStrike" kern="1200" cap="none" spc="-15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NEU-BZ"/>
                          <a:ea typeface="宋体"/>
                          <a:cs typeface="Times New Roman"/>
                        </a:rPr>
                        <a:t>①</a:t>
                      </a:r>
                      <a:r>
                        <a:rPr kumimoji="0" lang="zh-CN" altLang="en-US" sz="3400" b="0" i="0" u="none" strike="noStrike" kern="1200" cap="none" spc="-15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方正楷体_GBK"/>
                          <a:cs typeface="Times New Roman"/>
                        </a:rPr>
                        <a:t>明贬实褒</a:t>
                      </a:r>
                      <a:r>
                        <a:rPr kumimoji="0" lang="en-US" altLang="zh-CN" sz="3400" b="0" i="0" u="none" strike="noStrike" kern="1200" cap="none" spc="-15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方正楷体_GBK"/>
                          <a:ea typeface="宋体"/>
                          <a:cs typeface="Times New Roman"/>
                        </a:rPr>
                        <a:t>;</a:t>
                      </a:r>
                      <a:endParaRPr kumimoji="0" lang="zh-CN" altLang="en-US" sz="3400" b="0" i="0" u="none" strike="noStrike" kern="1200" cap="none" spc="-15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3400" b="0" i="0" u="none" strike="noStrike" kern="1200" cap="none" spc="-15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NEU-BZ"/>
                          <a:ea typeface="宋体"/>
                          <a:cs typeface="Times New Roman"/>
                        </a:rPr>
                        <a:t>②</a:t>
                      </a:r>
                      <a:r>
                        <a:rPr kumimoji="0" lang="zh-CN" altLang="en-US" sz="3400" b="0" i="0" u="none" strike="noStrike" kern="1200" cap="none" spc="-15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方正楷体_GBK"/>
                          <a:cs typeface="Times New Roman"/>
                        </a:rPr>
                        <a:t>细腻、生动地刻画。</a:t>
                      </a:r>
                      <a:endParaRPr lang="zh-CN" altLang="en-US" sz="3400"/>
                    </a:p>
                  </a:txBody>
                  <a:tcPr anchor="ctr"/>
                </a:tc>
              </a:tr>
              <a:tr h="14938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材料二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3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方正楷体_GBK"/>
                          <a:cs typeface="Times New Roman"/>
                        </a:rPr>
                        <a:t>猫的</a:t>
                      </a:r>
                      <a:r>
                        <a:rPr kumimoji="0" lang="zh-CN" altLang="en-US" sz="3400" b="0" i="0" u="sng" strike="noStrike" kern="1200" cap="none" spc="-15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宋体"/>
                          <a:cs typeface="Times New Roman"/>
                        </a:rPr>
                        <a:t>　    　</a:t>
                      </a:r>
                      <a:r>
                        <a:rPr kumimoji="0" lang="zh-CN" altLang="en-US" sz="3400" b="0" i="0" u="none" strike="noStrike" kern="1200" cap="none" spc="-15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方正楷体_GBK"/>
                          <a:cs typeface="Times New Roman"/>
                        </a:rPr>
                        <a:t>、</a:t>
                      </a:r>
                      <a:r>
                        <a:rPr kumimoji="0" lang="zh-CN" altLang="en-US" sz="3400" b="0" i="0" u="sng" strike="noStrike" kern="1200" cap="none" spc="-15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宋体"/>
                          <a:cs typeface="Times New Roman"/>
                        </a:rPr>
                        <a:t>　   　</a:t>
                      </a:r>
                      <a:r>
                        <a:rPr kumimoji="0" lang="zh-CN" altLang="en-US" sz="3400" b="0" i="0" u="none" strike="noStrike" kern="1200" cap="none" spc="-15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方正楷体_GBK"/>
                          <a:cs typeface="Times New Roman"/>
                        </a:rPr>
                        <a:t>、</a:t>
                      </a:r>
                      <a:endParaRPr kumimoji="0" lang="en-US" altLang="zh-CN" sz="3400" b="0" i="0" u="none" strike="noStrike" kern="1200" cap="none" spc="-15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3400" b="0" i="0" u="sng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宋体"/>
                          <a:cs typeface="Times New Roman"/>
                        </a:rPr>
                        <a:t>　    　</a:t>
                      </a:r>
                      <a:r>
                        <a:rPr kumimoji="0" lang="en-US" altLang="zh-CN" sz="3400" b="0" i="0" u="sng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NEU-BZ"/>
                          <a:ea typeface="宋体"/>
                          <a:cs typeface="Times New Roman"/>
                        </a:rPr>
                        <a:t> </a:t>
                      </a:r>
                      <a:endParaRPr kumimoji="0" lang="zh-CN" altLang="en-US" sz="3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en-US" sz="3400" u="sng">
                          <a:effectLst/>
                          <a:latin typeface="NEU-BZ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2292032" y="4316281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猫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19964" y="434121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喜爱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68438" y="3128056"/>
            <a:ext cx="23711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淘气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事迹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55758" y="4341218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形貌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04313" y="434121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神态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04321" y="505866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754394" y="3121223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754394" y="4750889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理解材料内容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体会作者的情感。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材料一是围绕哪句话来写的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出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09693" y="2855711"/>
            <a:ext cx="10902221" cy="615553"/>
            <a:chOff x="609693" y="2855711"/>
            <a:chExt cx="10902221" cy="615553"/>
          </a:xfrm>
        </p:grpSpPr>
        <p:sp>
          <p:nvSpPr>
            <p:cNvPr id="6" name="矩形 5"/>
            <p:cNvSpPr/>
            <p:nvPr/>
          </p:nvSpPr>
          <p:spPr>
            <a:xfrm>
              <a:off x="609693" y="2855711"/>
              <a:ext cx="10797988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满月的小猫们就更好玩了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腿脚还不稳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可是已经学会淘气。</a:t>
              </a:r>
              <a:endParaRPr lang="zh-CN" altLang="en-US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700044" y="3429000"/>
              <a:ext cx="10811870" cy="42264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654</Words>
  <Application>Microsoft Office PowerPoint</Application>
  <PresentationFormat>自定义</PresentationFormat>
  <Paragraphs>136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6" baseType="lpstr">
      <vt:lpstr>Arial</vt:lpstr>
      <vt:lpstr>宋体</vt:lpstr>
      <vt:lpstr>NEU-HZ</vt:lpstr>
      <vt:lpstr>Times New Roman</vt:lpstr>
      <vt:lpstr>Calibri</vt:lpstr>
      <vt:lpstr>方正大标宋_GBK</vt:lpstr>
      <vt:lpstr>微软雅黑</vt:lpstr>
      <vt:lpstr>方正书宋_GBK</vt:lpstr>
      <vt:lpstr>NEU-BZ</vt:lpstr>
      <vt:lpstr>方正仿宋_GBK</vt:lpstr>
      <vt:lpstr>方正楷体_GBK</vt:lpstr>
      <vt:lpstr>汉仪雅酷黑 95W</vt:lpstr>
      <vt:lpstr>方正隶变_GBK</vt:lpstr>
      <vt:lpstr>Wingdings</vt:lpstr>
      <vt:lpstr>华文宋体</vt:lpstr>
      <vt:lpstr>方正小标宋_GBK</vt:lpstr>
      <vt:lpstr>方正黑体_GBK</vt:lpstr>
      <vt:lpstr>方正大标宋简体</vt:lpstr>
      <vt:lpstr>方正魏碑_GBK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2026-03-13T06:34:08Z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