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4" r:id="rId8"/>
    <p:sldId id="529" r:id="rId9"/>
    <p:sldId id="525" r:id="rId10"/>
    <p:sldId id="526" r:id="rId11"/>
    <p:sldId id="530" r:id="rId12"/>
    <p:sldId id="531" r:id="rId13"/>
    <p:sldId id="532" r:id="rId14"/>
    <p:sldId id="498" r:id="rId15"/>
    <p:sldId id="522" r:id="rId16"/>
    <p:sldId id="533" r:id="rId17"/>
    <p:sldId id="427" r:id="rId18"/>
  </p:sldIdLst>
  <p:sldSz cx="12192000" cy="6858000"/>
  <p:notesSz cx="6858000" cy="9144000"/>
  <p:embeddedFontLst>
    <p:embeddedFont>
      <p:font typeface="NEU-HZ" pitchFamily="2" charset="-122"/>
      <p:regular r:id="rId19"/>
      <p:italic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大标宋_GBK" pitchFamily="65" charset="-12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方正书宋_GBK" pitchFamily="65" charset="-122"/>
      <p:regular r:id="rId28"/>
    </p:embeddedFont>
    <p:embeddedFont>
      <p:font typeface="NEU-BZ" pitchFamily="2" charset="-122"/>
      <p:regular r:id="rId29"/>
      <p:bold r:id="rId30"/>
      <p:italic r:id="rId31"/>
      <p:boldItalic r:id="rId32"/>
    </p:embeddedFont>
    <p:embeddedFont>
      <p:font typeface="方正仿宋_GBK" pitchFamily="65" charset="-122"/>
      <p:regular r:id="rId33"/>
    </p:embeddedFont>
    <p:embeddedFont>
      <p:font typeface="方正楷体_GBK" pitchFamily="65" charset="-122"/>
      <p:regular r:id="rId34"/>
    </p:embeddedFont>
    <p:embeddedFont>
      <p:font typeface="方正隶变_GBK" pitchFamily="65" charset="-122"/>
      <p:regular r:id="rId35"/>
    </p:embeddedFont>
    <p:embeddedFont>
      <p:font typeface="华文宋体" pitchFamily="2" charset="-122"/>
      <p:regular r:id="rId36"/>
    </p:embeddedFont>
    <p:embeddedFont>
      <p:font typeface="方正小标宋_GBK" pitchFamily="65" charset="-122"/>
      <p:regular r:id="rId37"/>
    </p:embeddedFont>
    <p:embeddedFont>
      <p:font typeface="方正黑体_GBK" pitchFamily="65" charset="-122"/>
      <p:regular r:id="rId38"/>
    </p:embeddedFont>
    <p:embeddedFont>
      <p:font typeface="方正大标宋简体" charset="-122"/>
      <p:regular r:id="rId39"/>
    </p:embeddedFont>
    <p:embeddedFont>
      <p:font typeface="NEU-XT" pitchFamily="18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5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14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母 鸡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505457" y="709614"/>
            <a:ext cx="11336476" cy="4278094"/>
            <a:chOff x="505457" y="863515"/>
            <a:chExt cx="11336476" cy="4278094"/>
          </a:xfrm>
        </p:grpSpPr>
        <p:sp>
          <p:nvSpPr>
            <p:cNvPr id="6" name="矩形 5"/>
            <p:cNvSpPr/>
            <p:nvPr/>
          </p:nvSpPr>
          <p:spPr>
            <a:xfrm>
              <a:off x="505459" y="863515"/>
              <a:ext cx="11336474" cy="4278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1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概括文中母鸡做的事情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总结其特点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补全思维导图。</a:t>
              </a: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Calibri"/>
                  <a:ea typeface="方正楷体_GBK"/>
                  <a:cs typeface="Times New Roman"/>
                </a:rPr>
                <a:t>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找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食物给鸡雏吃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自己却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消瘦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许多</a:t>
              </a:r>
              <a:r>
                <a:rPr lang="en-US" altLang="zh-CN" sz="3400" smtClean="0">
                  <a:latin typeface="Calibri"/>
                  <a:ea typeface="方正楷体_GBK"/>
                  <a:cs typeface="Times New Roman"/>
                </a:rPr>
                <a:t>      </a:t>
              </a: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➡    ①</a:t>
              </a:r>
              <a:endPara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②</a:t>
              </a:r>
              <a:r>
                <a:rPr lang="en-US" altLang="zh-CN" sz="3400" smtClean="0">
                  <a:solidFill>
                    <a:srgbClr val="A46AA6"/>
                  </a:solidFill>
                  <a:latin typeface="Calibri"/>
                  <a:ea typeface="方正仿宋_GBK"/>
                  <a:cs typeface="Times New Roman"/>
                </a:rPr>
                <a:t>                                                                   </a:t>
              </a: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➡           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勇敢</a:t>
              </a:r>
              <a:endParaRPr lang="zh-CN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③</a:t>
              </a:r>
              <a:r>
                <a:rPr lang="en-US" altLang="zh-CN" sz="3400" smtClean="0">
                  <a:solidFill>
                    <a:srgbClr val="A46AA6"/>
                  </a:solidFill>
                  <a:latin typeface="Calibri"/>
                  <a:ea typeface="方正仿宋_GBK"/>
                  <a:cs typeface="Times New Roman"/>
                </a:rPr>
                <a:t>                                                                   </a:t>
              </a: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➡ 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不怕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辛苦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、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慈爱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05459" y="2153511"/>
              <a:ext cx="6918383" cy="72933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05458" y="3256525"/>
              <a:ext cx="6918383" cy="72933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05457" y="4279211"/>
              <a:ext cx="6918383" cy="72933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8063593" y="4279211"/>
              <a:ext cx="3588217" cy="72933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063592" y="3256525"/>
              <a:ext cx="3588217" cy="72933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063593" y="2151248"/>
              <a:ext cx="3588217" cy="72933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9241754" y="1896271"/>
            <a:ext cx="105990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慈爱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73931" y="3159512"/>
            <a:ext cx="32480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赶走抢食的大鸡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92867" y="4028727"/>
            <a:ext cx="725366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反复教鸡雏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半蹲伏地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被啄不吭声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3515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题来理解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不敢再讨厌母鸡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是因为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8064" y="677784"/>
            <a:ext cx="1082385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被母鸡身上表现出来的负责、慈爱、勇敢、不怕辛苦的精神震撼了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522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3515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连大公鸡也怕它三分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与前文写母鸡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永远不反抗公鸡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是否矛盾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为什么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0491" y="2525280"/>
            <a:ext cx="1040243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不矛盾。作者将母鸡面对公鸡时的前后态度进行对比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突出了母鸡成为母亲后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在保护鸡雏时的勇敢和责任感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体现作者对母鸡的敬意。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331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351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老舍的《猫》和《母鸡》的相同点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不同点是《母鸡》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加深对母鸡的赞美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《猫》主要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表达喜爱之情。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明贬实褒的表达方式　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口语化表达、总分的构段方式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表达对动物的喜爱和赞美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前后态度变化的强烈对比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76282" y="10479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1578" y="10548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05424" y="18537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2617" y="26051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201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757" y="2071229"/>
            <a:ext cx="103858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阅读文言文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母鸡孵卵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数周成雏。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随母出行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未尝远离。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母鸡每得食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必先唤其雏。若遇猫、犬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尽力护之。与父母之爱子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无异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2772" y="868133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给加点字选择正确的解释。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指母鸡的。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别的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其他的。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指母鸡。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指小鸡。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必先唤其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雏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尽力护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350721" y="36304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063454" y="363048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73328" y="34177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32980" y="34177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2773" y="868133"/>
            <a:ext cx="107240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的句子的意思是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文中用四个字写出了小鸡遇到危险时母鸡的做法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文中的母鸡与老舍笔下的母鸡有哪些相同之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4" y="668690"/>
            <a:ext cx="9988775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随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母鸡外出活动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从来没有离开过母鸡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8" name="image73.jpeg" descr="source:si_idp86821752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4" y="3321049"/>
            <a:ext cx="1018651" cy="55592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49097" y="3876974"/>
            <a:ext cx="2364750" cy="667845"/>
            <a:chOff x="1049097" y="3876974"/>
            <a:chExt cx="2364750" cy="667845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0" t="12009" r="58831" b="50001"/>
            <a:stretch/>
          </p:blipFill>
          <p:spPr bwMode="auto">
            <a:xfrm>
              <a:off x="1118945" y="4440235"/>
              <a:ext cx="2031661" cy="104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1049097" y="3876974"/>
              <a:ext cx="236475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尽力护之。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956864" y="5576594"/>
            <a:ext cx="1061176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都是鸡母亲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都是英雄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都非常爱自己的孩子。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44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67044"/>
            <a:ext cx="111873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一、读下面的语段</a:t>
            </a:r>
            <a:r>
              <a:rPr lang="en-US" altLang="zh-CN" sz="3400">
                <a:effectLst/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方正黑体_GBK"/>
                <a:cs typeface="Times New Roman"/>
              </a:rPr>
              <a:t>按要求完成</a:t>
            </a:r>
            <a:r>
              <a:rPr lang="zh-CN" altLang="zh-CN" sz="3400">
                <a:effectLst/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effectLst/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11187344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一、读下面的语段</a:t>
            </a:r>
            <a:r>
              <a:rPr lang="en-US" altLang="zh-CN" sz="3400">
                <a:effectLst/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小狗只要哼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hēn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hēnɡ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一声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母鸡就会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jǐnɡ</a:t>
            </a:r>
            <a:r>
              <a:rPr lang="en-US" altLang="zh-CN" sz="3400">
                <a:effectLst/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effectLst/>
                <a:latin typeface="NEU-XT"/>
                <a:ea typeface="宋体"/>
                <a:cs typeface="Times New Roman"/>
              </a:rPr>
              <a:t>jiè</a:t>
            </a:r>
            <a:r>
              <a:rPr lang="en-US" altLang="zh-CN" sz="3400" smtClean="0">
                <a:effectLst/>
                <a:latin typeface="方正楷体_GBK"/>
                <a:ea typeface="宋体"/>
                <a:cs typeface="Times New Roman"/>
              </a:rPr>
              <a:t>(      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effectLst/>
                <a:latin typeface="方正楷体_GBK"/>
                <a:ea typeface="宋体"/>
                <a:cs typeface="Times New Roman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smtClean="0">
                <a:effectLst/>
                <a:latin typeface="Calibri"/>
                <a:ea typeface="方正楷体_GBK"/>
                <a:cs typeface="Times New Roman"/>
              </a:rPr>
              <a:t>起来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用</a:t>
            </a:r>
            <a:r>
              <a:rPr lang="zh-CN" altLang="en-US" sz="3400" smtClean="0">
                <a:latin typeface="Calibri"/>
                <a:ea typeface="方正楷体_GBK"/>
                <a:cs typeface="Times New Roman"/>
              </a:rPr>
              <a:t>顶</a:t>
            </a:r>
            <a:r>
              <a:rPr lang="zh-CN" altLang="zh-CN" sz="3400" smtClean="0">
                <a:effectLst/>
                <a:latin typeface="Calibri"/>
                <a:ea typeface="方正楷体_GBK"/>
                <a:cs typeface="Times New Roman"/>
              </a:rPr>
              <a:t>尖锐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tí</a:t>
            </a:r>
            <a:r>
              <a:rPr lang="en-US" altLang="zh-CN" sz="3400">
                <a:effectLst/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jiào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effectLst/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声来寻求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zhōnɡ</a:t>
            </a:r>
            <a:r>
              <a:rPr lang="en-US" altLang="zh-CN" sz="3400">
                <a:effectLst/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hòu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effectLst/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effectLst/>
                <a:latin typeface="方正楷体_GBK"/>
                <a:ea typeface="宋体"/>
                <a:cs typeface="Times New Roman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smtClean="0">
                <a:effectLst/>
                <a:latin typeface="Calibri"/>
                <a:ea typeface="方正楷体_GBK"/>
                <a:cs typeface="Times New Roman"/>
              </a:rPr>
              <a:t>主人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的保护。我以前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tǎo</a:t>
            </a:r>
            <a:r>
              <a:rPr lang="en-US" altLang="zh-CN" sz="3400">
                <a:effectLst/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effectLst/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effectLst/>
                <a:latin typeface="NEU-XT"/>
                <a:ea typeface="宋体"/>
                <a:cs typeface="Times New Roman"/>
              </a:rPr>
              <a:t>yàn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effectLst/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effectLst/>
                <a:latin typeface="NEU-XT"/>
                <a:ea typeface="宋体"/>
                <a:cs typeface="Times New Roman"/>
              </a:rPr>
              <a:t>   </a:t>
            </a:r>
            <a:r>
              <a:rPr lang="en-US" altLang="zh-CN" sz="3400" smtClean="0">
                <a:effectLst/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它下个蛋跟取得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多</a:t>
            </a:r>
            <a:r>
              <a:rPr lang="zh-CN" altLang="zh-CN" sz="3400" smtClean="0">
                <a:effectLst/>
                <a:latin typeface="Calibri"/>
                <a:ea typeface="方正楷体_GBK"/>
                <a:cs typeface="Times New Roman"/>
              </a:rPr>
              <a:t>大</a:t>
            </a:r>
            <a:r>
              <a:rPr lang="en-US" altLang="zh-CN" sz="3400" smtClean="0">
                <a:effectLst/>
                <a:latin typeface="NEU-XT"/>
                <a:ea typeface="宋体"/>
                <a:cs typeface="Times New Roman"/>
              </a:rPr>
              <a:t>chénɡ</a:t>
            </a:r>
            <a:r>
              <a:rPr lang="en-US" altLang="zh-CN" sz="3400" smtClean="0">
                <a:effectLst/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smtClean="0">
                <a:effectLst/>
                <a:latin typeface="NEU-XT"/>
                <a:ea typeface="宋体"/>
                <a:cs typeface="Times New Roman"/>
              </a:rPr>
              <a:t>jì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effectLst/>
                <a:latin typeface="NEU-XT"/>
                <a:ea typeface="宋体"/>
                <a:cs typeface="Times New Roman"/>
              </a:rPr>
              <a:t>           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似的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但看到它细心地教刚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fū</a:t>
            </a:r>
            <a:r>
              <a:rPr lang="en-US" altLang="zh-CN" sz="3400">
                <a:effectLst/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effectLst/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400" smtClean="0">
                <a:effectLst/>
                <a:latin typeface="NEU-XT"/>
                <a:ea typeface="宋体"/>
                <a:cs typeface="Times New Roman"/>
              </a:rPr>
              <a:t>huà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effectLst/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effectLst/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effectLst/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effectLst/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的鸡雏啄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zhuō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zhuó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食、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jué</a:t>
            </a:r>
            <a:r>
              <a:rPr lang="en-US" altLang="zh-CN" sz="3400">
                <a:effectLst/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effectLst/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地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遇到欺侮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wǔ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rǔ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时首先保护孩子免遭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dú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effectLst/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手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我又不觉得它可恶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è</a:t>
            </a:r>
            <a:r>
              <a:rPr lang="zh-CN" altLang="zh-CN" sz="3400">
                <a:effectLst/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effectLst/>
                <a:latin typeface="NEU-XT"/>
                <a:ea typeface="宋体"/>
                <a:cs typeface="Times New Roman"/>
              </a:rPr>
              <a:t>wù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effectLst/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effectLst/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根据拼音写出相应的字词</a:t>
            </a:r>
            <a:r>
              <a:rPr lang="en-US" altLang="zh-CN" sz="3400">
                <a:effectLst/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并用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effectLst/>
                <a:latin typeface="Calibri"/>
                <a:ea typeface="宋体"/>
                <a:cs typeface="Times New Roman"/>
              </a:rPr>
              <a:t>\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画去加点字的错误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读音</a:t>
            </a:r>
            <a:r>
              <a:rPr lang="zh-CN" altLang="zh-CN" sz="3400" smtClean="0">
                <a:effectLst/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75864" y="14916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警戒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1987" y="21977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啼叫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20720" y="21977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忠厚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5836" y="28133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讨厌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50375" y="340485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成绩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6185" y="40204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孵化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865522" y="40091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46141" y="470558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976256" y="176560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77868" y="427328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91650" y="488883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231472" y="548632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572375" y="1649953"/>
            <a:ext cx="782342" cy="27843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453178" y="4179915"/>
            <a:ext cx="875196" cy="27843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479521" y="4888834"/>
            <a:ext cx="437598" cy="13921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251669" y="5531546"/>
            <a:ext cx="418003" cy="13921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036547" y="2541758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▲</a:t>
            </a:r>
            <a:endParaRPr lang="zh-CN" altLang="en-US" sz="1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79812"/>
            <a:ext cx="1118734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effectLst/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effectLst/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顶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在字典中的解释有</a:t>
            </a:r>
            <a:r>
              <a:rPr lang="en-US" altLang="zh-CN" sz="3400">
                <a:effectLst/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相当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等于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最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极</a:t>
            </a:r>
            <a:r>
              <a:rPr lang="en-US" altLang="zh-CN" sz="3400">
                <a:effectLst/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effectLst/>
                <a:latin typeface="Calibri"/>
                <a:ea typeface="方正楷体_GBK"/>
                <a:cs typeface="Times New Roman"/>
              </a:rPr>
              <a:t>用头或角撞击。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语段中带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“▲”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顶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应选解释</a:t>
            </a:r>
            <a:r>
              <a:rPr lang="zh-CN" altLang="zh-CN" sz="3400" u="sng">
                <a:effectLst/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effectLst/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effectLst/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effectLst/>
                <a:latin typeface="方正书宋_GBK"/>
                <a:ea typeface="宋体"/>
                <a:cs typeface="Times New Roman"/>
              </a:rPr>
              <a:t>;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他一个人顶两个人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顶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应选解释</a:t>
            </a:r>
            <a:r>
              <a:rPr lang="zh-CN" altLang="zh-CN" sz="3400" u="sng">
                <a:effectLst/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effectLst/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effectLst/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7976597" y="160929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42087" y="23788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501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伏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伏在地上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伏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意思相同的一项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降龙伏虎　 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昼伏夜出　 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伏案疾书　 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此起彼伏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8004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06196" y="366670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72519" y="36848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9739" y="438192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95973" y="43819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417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下面对《猫》和《母鸡》这两篇课文理解不正确的一项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都采用了总分的结构方式。</a:t>
            </a: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都用事实说话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通过对点滴小事生动具体的描写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使笔下的小动物特点鲜明。</a:t>
            </a: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情感上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《猫》自始至终都是喜爱之情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《母鸡》是从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讨厌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不敢再讨厌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前后情感对比强烈。</a:t>
            </a: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《猫》和《母鸡》都运用明贬实褒的写作方法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表达对动物喜爱的情感。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4415" y="14734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89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到下蛋的时候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它差不多是发了狂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恨不能让全世界都知道它这点儿成绩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就是聋人也会被它吵得受不了。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仿照修辞手法写句子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今天的风太大了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44292" y="3962855"/>
            <a:ext cx="732727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似乎要把地上的一切都卷到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天上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什么东西响了一声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它立刻警戒起来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歪着头听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挺着身儿预备作战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看看前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看看后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咕咕地警告鸡雏要马上集合到它身边来。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依照冒号的用法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写一写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张大爷真是热心肠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3331" y="3838318"/>
            <a:ext cx="1024710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不论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是亲戚朋友遇到困难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还是陌生人需要帮助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他都会尽力帮忙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519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3512"/>
            <a:ext cx="1100645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四、阅读课内选段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了解作者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不敢再讨厌母鸡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的原因。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发现了一点儿可吃的东西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它咕咕地紧叫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啄一啄那个东西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马上便放下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让它的儿女吃。结果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每一只鸡雏的肚子都圆圆地下垂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像刚装了一两个汤圆儿似的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它自己却消瘦了许多。假若有别的大鸡来抢食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它一定出击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把它们赶出老远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连大公鸡也怕它三分。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它教鸡雏们啄食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掘地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用土洗澡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一天不知教多少次。它还半蹲着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让它们挤在它的翅下、胸下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得一点儿温暖。它若伏在地上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鸡雏们有的便爬到它的背上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啄它的头或别的地方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它一声也不哼。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986</Words>
  <Application>Microsoft Office PowerPoint</Application>
  <PresentationFormat>自定义</PresentationFormat>
  <Paragraphs>129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宋体</vt:lpstr>
      <vt:lpstr>NEU-HZ</vt:lpstr>
      <vt:lpstr>Times New Roman</vt:lpstr>
      <vt:lpstr>Calibri</vt:lpstr>
      <vt:lpstr>方正大标宋_GBK</vt:lpstr>
      <vt:lpstr>微软雅黑</vt:lpstr>
      <vt:lpstr>方正书宋_GBK</vt:lpstr>
      <vt:lpstr>NEU-BZ</vt:lpstr>
      <vt:lpstr>方正仿宋_GBK</vt:lpstr>
      <vt:lpstr>方正楷体_GBK</vt:lpstr>
      <vt:lpstr>汉仪雅酷黑 95W</vt:lpstr>
      <vt:lpstr>方正隶变_GBK</vt:lpstr>
      <vt:lpstr>Wingdings</vt:lpstr>
      <vt:lpstr>华文宋体</vt:lpstr>
      <vt:lpstr>方正小标宋_GBK</vt:lpstr>
      <vt:lpstr>方正黑体_GBK</vt:lpstr>
      <vt:lpstr>方正大标宋简体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2026-03-13T07:15:17Z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