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media/image5.TIF" ContentType="image/tif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8" r:id="rId7"/>
    <p:sldId id="524" r:id="rId8"/>
    <p:sldId id="525" r:id="rId9"/>
    <p:sldId id="526" r:id="rId10"/>
    <p:sldId id="427" r:id="rId11"/>
  </p:sldIdLst>
  <p:sldSz cx="12192000" cy="6858000"/>
  <p:notesSz cx="6858000" cy="9144000"/>
  <p:embeddedFontLst>
    <p:embeddedFont>
      <p:font typeface="方正书宋_GBK" pitchFamily="65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方正隶变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小标宋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楷体_GBK" pitchFamily="65" charset="-122"/>
      <p:regular r:id="rId23"/>
    </p:embeddedFont>
    <p:embeddedFont>
      <p:font typeface="方正黑体_GBK" pitchFamily="65" charset="-122"/>
      <p:regular r:id="rId24"/>
    </p:embeddedFont>
    <p:embeddedFont>
      <p:font typeface="方正魏碑_GBK" pitchFamily="65" charset="-122"/>
      <p:regular r:id="rId25"/>
    </p:embeddedFont>
    <p:embeddedFont>
      <p:font typeface="NEU-FZ" pitchFamily="2" charset="-122"/>
      <p:regular r:id="rId26"/>
      <p:italic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方正仿宋_GBK" pitchFamily="65" charset="-122"/>
      <p:regular r:id="rId32"/>
    </p:embeddedFont>
    <p:embeddedFont>
      <p:font typeface="微软雅黑" pitchFamily="34" charset="-122"/>
      <p:regular r:id="rId33"/>
      <p:bold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font" Target="fonts/font23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快乐读书吧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:</a:t>
            </a:r>
            <a:r>
              <a:rPr lang="zh-CN" altLang="en-US" sz="6000">
                <a:latin typeface="方正书宋_GBK" pitchFamily="65" charset="-122"/>
                <a:ea typeface="方正书宋_GBK" pitchFamily="65" charset="-122"/>
                <a:cs typeface="汉仪雅酷黑 95W" panose="020B0A04020202020204" charset="-122"/>
              </a:rPr>
              <a:t>探索科学的奥秘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书宋_GBK" pitchFamily="65" charset="-122"/>
              <a:ea typeface="方正书宋_GBK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31738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52212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53751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1872616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仿宋_GBK"/>
                <a:cs typeface="Times New Roman"/>
              </a:rPr>
              <a:t>为激发大家学科学、爱科学的热情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班级开展了科普读物阅读分享会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快来参与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吧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98058"/>
            <a:ext cx="986576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、阅读方法分享。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读科普作品会遇到一些不理解的科技术语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用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等方法去理解。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在阅读《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》这本科普书时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用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解决了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这个问题。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24936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查资料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09608" y="249363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请教别人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3825" y="249363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联系上下文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26974" y="399953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十万个为什么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474548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联系上下文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4593799"/>
            <a:ext cx="901731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揉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完面团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为什么要把钵放到温暖的地方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8876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二、班级开展科普读物分享会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选出下面三位同学分享的书目名称。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1" y="2470707"/>
            <a:ext cx="10720002" cy="166199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《灰尘的旅行》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《人类起源的演化过程》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《十万个为什么》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《看看我们的地球》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75"/>
          <a:stretch/>
        </p:blipFill>
        <p:spPr>
          <a:xfrm>
            <a:off x="505459" y="4224208"/>
            <a:ext cx="11161859" cy="1514856"/>
          </a:xfrm>
          <a:prstGeom prst="rect">
            <a:avLst/>
          </a:prstGeom>
        </p:spPr>
      </p:pic>
      <p:sp>
        <p:nvSpPr>
          <p:cNvPr id="11" name="文本框 46">
            <a:extLst>
              <a:ext uri="{FF2B5EF4-FFF2-40B4-BE49-F238E27FC236}">
                <a16:creationId xmlns="" xmlns:a16="http://schemas.microsoft.com/office/drawing/2014/main" id="{19E721CF-C8F1-49B8-DC5F-FC6CF7568774}"/>
              </a:ext>
            </a:extLst>
          </p:cNvPr>
          <p:cNvSpPr txBox="1"/>
          <p:nvPr/>
        </p:nvSpPr>
        <p:spPr>
          <a:xfrm>
            <a:off x="4698766" y="4348733"/>
            <a:ext cx="6176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E72582"/>
                </a:solidFill>
                <a:effectLst/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sz="3200" b="1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8876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二、班级开展科普读物分享会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选出下面三位同学分享的书目名称。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1" y="2470707"/>
            <a:ext cx="10720002" cy="166199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《灰尘的旅行》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《人类起源的演化过程》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《十万个为什么》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《看看我们的地球》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21" b="38962"/>
          <a:stretch/>
        </p:blipFill>
        <p:spPr>
          <a:xfrm>
            <a:off x="515070" y="4132701"/>
            <a:ext cx="11161859" cy="1594332"/>
          </a:xfrm>
          <a:prstGeom prst="rect">
            <a:avLst/>
          </a:prstGeom>
        </p:spPr>
      </p:pic>
      <p:sp>
        <p:nvSpPr>
          <p:cNvPr id="9" name="文本框 46">
            <a:extLst>
              <a:ext uri="{FF2B5EF4-FFF2-40B4-BE49-F238E27FC236}">
                <a16:creationId xmlns="" xmlns:a16="http://schemas.microsoft.com/office/drawing/2014/main" id="{19E721CF-C8F1-49B8-DC5F-FC6CF7568774}"/>
              </a:ext>
            </a:extLst>
          </p:cNvPr>
          <p:cNvSpPr txBox="1"/>
          <p:nvPr/>
        </p:nvSpPr>
        <p:spPr>
          <a:xfrm>
            <a:off x="4289692" y="4412895"/>
            <a:ext cx="6176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E72582"/>
                </a:solidFill>
                <a:effectLst/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sz="3200" b="1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166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8876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二、班级开展科普读物分享会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选出下面三位同学分享的书目名称。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1" y="2470707"/>
            <a:ext cx="10720002" cy="166199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《灰尘的旅行》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《人类起源的演化过程》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《十万个为什么》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《看看我们的地球》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14"/>
          <a:stretch/>
        </p:blipFill>
        <p:spPr>
          <a:xfrm>
            <a:off x="284532" y="4247130"/>
            <a:ext cx="11161859" cy="1952469"/>
          </a:xfrm>
          <a:prstGeom prst="rect">
            <a:avLst/>
          </a:prstGeom>
        </p:spPr>
      </p:pic>
      <p:sp>
        <p:nvSpPr>
          <p:cNvPr id="9" name="文本框 46">
            <a:extLst>
              <a:ext uri="{FF2B5EF4-FFF2-40B4-BE49-F238E27FC236}">
                <a16:creationId xmlns="" xmlns:a16="http://schemas.microsoft.com/office/drawing/2014/main" id="{19E721CF-C8F1-49B8-DC5F-FC6CF7568774}"/>
              </a:ext>
            </a:extLst>
          </p:cNvPr>
          <p:cNvSpPr txBox="1"/>
          <p:nvPr/>
        </p:nvSpPr>
        <p:spPr>
          <a:xfrm>
            <a:off x="3194816" y="4400863"/>
            <a:ext cx="6176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E72582"/>
                </a:solidFill>
                <a:effectLst/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sz="3200" b="1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416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614"/>
            <a:ext cx="11006455" cy="178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三、阅读打卡米</a:t>
            </a:r>
            <a:r>
              <a:rPr lang="en-US" altLang="zh-CN" sz="3400">
                <a:latin typeface="NEU-FZ"/>
                <a:ea typeface="宋体"/>
                <a:cs typeface="Times New Roman"/>
              </a:rPr>
              <a:t>·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伊林的《十万个为什么》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作者在书中提出了十二个谜题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你最感兴趣的是哪个谜题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根据提示填一填。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499312"/>
              </p:ext>
            </p:extLst>
          </p:nvPr>
        </p:nvGraphicFramePr>
        <p:xfrm>
          <a:off x="653114" y="2557163"/>
          <a:ext cx="11173927" cy="3967801"/>
        </p:xfrm>
        <a:graphic>
          <a:graphicData uri="http://schemas.openxmlformats.org/drawingml/2006/table">
            <a:tbl>
              <a:tblPr firstRow="1" firstCol="1" bandRow="1"/>
              <a:tblGrid>
                <a:gridCol w="3569970"/>
                <a:gridCol w="2225842"/>
                <a:gridCol w="2346158"/>
                <a:gridCol w="3031957"/>
              </a:tblGrid>
              <a:tr h="736817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火有影子吗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?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有没有透明的铁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?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水能炸毁房子吗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?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 spc="-15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为什么水不会燃烧</a:t>
                      </a:r>
                      <a:r>
                        <a:rPr lang="en-US" sz="3400" spc="-15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?</a:t>
                      </a:r>
                      <a:endParaRPr lang="zh-CN" sz="3400" spc="-15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……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最感兴趣的谜题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我的猜测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结论</a:t>
                      </a:r>
                      <a:r>
                        <a:rPr lang="en-US" sz="34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340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根据阅读内容作出解释</a:t>
                      </a:r>
                      <a:r>
                        <a:rPr lang="en-US" sz="34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)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2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247147" y="4216097"/>
            <a:ext cx="209349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为什么人们不能生吃马铃薯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12829" y="3798077"/>
            <a:ext cx="237022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生的马铃薯含有毒物质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煮熟后会被分解掉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79305" y="3918393"/>
            <a:ext cx="308008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生马铃薯中的淀粉颗粒不好消化。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782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这本书一定也帮你解决了生活中的不少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疑问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请选择其中的一个分享给大家。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50790"/>
              </p:ext>
            </p:extLst>
          </p:nvPr>
        </p:nvGraphicFramePr>
        <p:xfrm>
          <a:off x="686419" y="2627712"/>
          <a:ext cx="10825495" cy="2920601"/>
        </p:xfrm>
        <a:graphic>
          <a:graphicData uri="http://schemas.openxmlformats.org/drawingml/2006/table">
            <a:tbl>
              <a:tblPr firstRow="1" firstCol="1" bandRow="1"/>
              <a:tblGrid>
                <a:gridCol w="4157533"/>
                <a:gridCol w="6667962"/>
              </a:tblGrid>
              <a:tr h="861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生活中的问题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从书中获得的知识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15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56866" y="3688251"/>
            <a:ext cx="3651230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为什么脏衣服能用水洗干净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9148" y="3688250"/>
            <a:ext cx="6096000" cy="15803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洗衣服时揉搓会使污垢与衣服分离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就能用水冲净。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32564"/>
            <a:ext cx="11006455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这学期我们都在阅读《十万个为什么》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老师做了调查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情况如下图。你是其中哪一类呢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请先在相应的选项前打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并谈谈你选择的理由。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至少两点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59" y="2893264"/>
            <a:ext cx="3603784" cy="360378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90294" y="3013584"/>
            <a:ext cx="759315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喜欢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一般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不喜欢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理由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	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	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	</a:t>
            </a:r>
            <a:endParaRPr lang="zh-CN" altLang="en-US" sz="3400"/>
          </a:p>
        </p:txBody>
      </p:sp>
      <p:sp>
        <p:nvSpPr>
          <p:cNvPr id="10" name="矩形 9"/>
          <p:cNvSpPr/>
          <p:nvPr/>
        </p:nvSpPr>
        <p:spPr>
          <a:xfrm>
            <a:off x="4660230" y="3646383"/>
            <a:ext cx="698633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本书提出了许多有意思的问题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并介绍了相关的科学知识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内容有趣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语言生动。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87779" y="3092116"/>
            <a:ext cx="745958" cy="7459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89295" y="3013584"/>
            <a:ext cx="745958" cy="7459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50968" y="3013584"/>
            <a:ext cx="745958" cy="7459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419918" y="30655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474</Words>
  <Application>Microsoft Office PowerPoint</Application>
  <PresentationFormat>自定义</PresentationFormat>
  <Paragraphs>75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Arial</vt:lpstr>
      <vt:lpstr>宋体</vt:lpstr>
      <vt:lpstr>方正书宋_GBK</vt:lpstr>
      <vt:lpstr>NEU-HZ</vt:lpstr>
      <vt:lpstr>楷体</vt:lpstr>
      <vt:lpstr>方正隶变_GBK</vt:lpstr>
      <vt:lpstr>Calibri</vt:lpstr>
      <vt:lpstr>方正小标宋_GBK</vt:lpstr>
      <vt:lpstr>Wingdings</vt:lpstr>
      <vt:lpstr>方正大标宋_GBK</vt:lpstr>
      <vt:lpstr>方正大标宋简体</vt:lpstr>
      <vt:lpstr>Times New Roman</vt:lpstr>
      <vt:lpstr>汉仪雅酷黑 95W</vt:lpstr>
      <vt:lpstr>方正楷体_GBK</vt:lpstr>
      <vt:lpstr>方正黑体_GBK</vt:lpstr>
      <vt:lpstr>方正魏碑_GBK</vt:lpstr>
      <vt:lpstr>NEU-FZ</vt:lpstr>
      <vt:lpstr>NEU-BZ</vt:lpstr>
      <vt:lpstr>方正仿宋_GBK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2026-03-03T01:12:28Z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